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62" r:id="rId3"/>
    <p:sldId id="263" r:id="rId4"/>
    <p:sldId id="264" r:id="rId5"/>
    <p:sldId id="265" r:id="rId6"/>
    <p:sldId id="266" r:id="rId7"/>
    <p:sldId id="267" r:id="rId8"/>
    <p:sldId id="268" r:id="rId9"/>
    <p:sldId id="270" r:id="rId10"/>
    <p:sldId id="271" r:id="rId11"/>
    <p:sldId id="275" r:id="rId12"/>
    <p:sldId id="273" r:id="rId13"/>
    <p:sldId id="274" r:id="rId14"/>
    <p:sldId id="276" r:id="rId15"/>
    <p:sldId id="277" r:id="rId16"/>
    <p:sldId id="278" r:id="rId17"/>
    <p:sldId id="279" r:id="rId18"/>
    <p:sldId id="280" r:id="rId19"/>
    <p:sldId id="281" r:id="rId20"/>
    <p:sldId id="282" r:id="rId21"/>
    <p:sldId id="288" r:id="rId22"/>
    <p:sldId id="289" r:id="rId23"/>
    <p:sldId id="290" r:id="rId24"/>
    <p:sldId id="291" r:id="rId25"/>
    <p:sldId id="292" r:id="rId26"/>
    <p:sldId id="293" r:id="rId27"/>
    <p:sldId id="294" r:id="rId28"/>
    <p:sldId id="295" r:id="rId29"/>
    <p:sldId id="296" r:id="rId30"/>
    <p:sldId id="283" r:id="rId31"/>
    <p:sldId id="284" r:id="rId32"/>
    <p:sldId id="286" r:id="rId33"/>
    <p:sldId id="287"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87D0AB9-7CE2-4F56-9363-2AF8E222C315}">
  <a:tblStyle styleId="{287D0AB9-7CE2-4F56-9363-2AF8E222C3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69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543922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Creating </a:t>
            </a:r>
            <a:r>
              <a:rPr lang="en-US" dirty="0" err="1"/>
              <a:t>CubeMap</a:t>
            </a:r>
            <a:r>
              <a:rPr lang="en-US" dirty="0"/>
              <a:t> is pretty easy once you've got the source material. What you need are six images that together make up a complete environment. So you need the following pictures: looking forward (</a:t>
            </a:r>
            <a:r>
              <a:rPr lang="en-US" dirty="0" err="1"/>
              <a:t>posz</a:t>
            </a:r>
            <a:r>
              <a:rPr lang="en-US" dirty="0"/>
              <a:t>), looking backward (</a:t>
            </a:r>
            <a:r>
              <a:rPr lang="en-US" dirty="0" err="1"/>
              <a:t>negz</a:t>
            </a:r>
            <a:r>
              <a:rPr lang="en-US" dirty="0"/>
              <a:t>), looking up (posy), looking down (</a:t>
            </a:r>
            <a:r>
              <a:rPr lang="en-US" dirty="0" err="1"/>
              <a:t>negy</a:t>
            </a:r>
            <a:r>
              <a:rPr lang="en-US" dirty="0"/>
              <a:t>), looking right (</a:t>
            </a:r>
            <a:r>
              <a:rPr lang="en-US" dirty="0" err="1"/>
              <a:t>posx</a:t>
            </a:r>
            <a:r>
              <a:rPr lang="en-US" dirty="0"/>
              <a:t>), and looking left (</a:t>
            </a:r>
            <a:r>
              <a:rPr lang="en-US" dirty="0" err="1"/>
              <a:t>negx</a:t>
            </a:r>
            <a:r>
              <a:rPr lang="en-US" dirty="0"/>
              <a:t>). Three.js will patch these together to create a seamless environment map. There are a couple of sites where you can download these pictures. The ones used in this example are from http://www.humus.name/index.php?page=Textures. </a:t>
            </a:r>
            <a:endParaRPr lang="id-ID" dirty="0"/>
          </a:p>
        </p:txBody>
      </p:sp>
    </p:spTree>
    <p:extLst>
      <p:ext uri="{BB962C8B-B14F-4D97-AF65-F5344CB8AC3E}">
        <p14:creationId xmlns:p14="http://schemas.microsoft.com/office/powerpoint/2010/main" val="1744826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use </a:t>
            </a:r>
            <a:r>
              <a:rPr lang="en-US" dirty="0" err="1"/>
              <a:t>THREE.CubeCamera</a:t>
            </a:r>
            <a:r>
              <a:rPr lang="en-US" dirty="0"/>
              <a:t> to take a snapshot of the scene with all the objects rendered, and use that to set up </a:t>
            </a:r>
            <a:r>
              <a:rPr lang="en-US" dirty="0" err="1"/>
              <a:t>CubeMap</a:t>
            </a:r>
            <a:r>
              <a:rPr lang="en-US" dirty="0"/>
              <a:t>. You need to make sure you position this camera at the exact location of </a:t>
            </a:r>
            <a:r>
              <a:rPr lang="en-US" dirty="0" err="1"/>
              <a:t>THREE.Mesh</a:t>
            </a:r>
            <a:r>
              <a:rPr lang="en-US" dirty="0"/>
              <a:t> on which you want to show the dynamic reflections. For this example, we'll only show reflections on the center sphere (as you can see in the previous screenshot). This sphere is located at the position 0, 0, 0, so for this example, we don't need to explicitly position </a:t>
            </a:r>
            <a:r>
              <a:rPr lang="en-US" dirty="0" err="1"/>
              <a:t>THREE.CubeCamera</a:t>
            </a:r>
            <a:r>
              <a:rPr lang="en-US" dirty="0"/>
              <a:t>.</a:t>
            </a:r>
            <a:endParaRPr lang="id-ID" dirty="0"/>
          </a:p>
          <a:p>
            <a:endParaRPr lang="id-ID" dirty="0"/>
          </a:p>
        </p:txBody>
      </p:sp>
    </p:spTree>
    <p:extLst>
      <p:ext uri="{BB962C8B-B14F-4D97-AF65-F5344CB8AC3E}">
        <p14:creationId xmlns:p14="http://schemas.microsoft.com/office/powerpoint/2010/main" val="2199098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first disable the visibility of sphere. We do this because we only want to see reflections from the other two objects. Next, we render the scene using </a:t>
            </a:r>
            <a:r>
              <a:rPr lang="en-US" dirty="0" err="1"/>
              <a:t>cubeCamera</a:t>
            </a:r>
            <a:r>
              <a:rPr lang="en-US" dirty="0"/>
              <a:t> by calling the </a:t>
            </a:r>
            <a:r>
              <a:rPr lang="en-US" dirty="0" err="1"/>
              <a:t>updateCubeMap</a:t>
            </a:r>
            <a:r>
              <a:rPr lang="en-US" dirty="0"/>
              <a:t> function. After that, we make sphere visible again and render the scene as normal. The result is that in the reflection of  the sphere, you can see the reflections of the cube and the cylinder. </a:t>
            </a:r>
            <a:endParaRPr lang="id-ID" dirty="0"/>
          </a:p>
        </p:txBody>
      </p:sp>
    </p:spTree>
    <p:extLst>
      <p:ext uri="{BB962C8B-B14F-4D97-AF65-F5344CB8AC3E}">
        <p14:creationId xmlns:p14="http://schemas.microsoft.com/office/powerpoint/2010/main" val="1851467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841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video isn't square, we need to make sure we disable the mipmap generation on the material. We also set some simple high-performance filters as the material changes very often. </a:t>
            </a:r>
            <a:endParaRPr lang="id-ID" dirty="0"/>
          </a:p>
        </p:txBody>
      </p:sp>
    </p:spTree>
    <p:extLst>
      <p:ext uri="{BB962C8B-B14F-4D97-AF65-F5344CB8AC3E}">
        <p14:creationId xmlns:p14="http://schemas.microsoft.com/office/powerpoint/2010/main" val="4251833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dirty="0" smtClean="0"/>
              <a:t>Working </a:t>
            </a:r>
            <a:r>
              <a:rPr dirty="0"/>
              <a:t>W</a:t>
            </a:r>
            <a:r>
              <a:rPr dirty="0" smtClean="0"/>
              <a:t>ith Textures</a:t>
            </a:r>
            <a:endParaRPr dirty="0"/>
          </a:p>
        </p:txBody>
      </p:sp>
      <p:sp>
        <p:nvSpPr>
          <p:cNvPr id="55" name="Google Shape;55;p13"/>
          <p:cNvSpPr txBox="1">
            <a:spLocks noGrp="1"/>
          </p:cNvSpPr>
          <p:nvPr>
            <p:ph type="subTitle" idx="1"/>
          </p:nvPr>
        </p:nvSpPr>
        <p:spPr>
          <a:xfrm>
            <a:off x="311700" y="2834124"/>
            <a:ext cx="8520600" cy="1778515"/>
          </a:xfrm>
          <a:prstGeom prst="rect">
            <a:avLst/>
          </a:prstGeom>
        </p:spPr>
        <p:txBody>
          <a:bodyPr spcFirstLastPara="1" wrap="square" lIns="91425" tIns="91425" rIns="91425" bIns="91425" numCol="2" anchor="t" anchorCtr="0">
            <a:noAutofit/>
          </a:bodyPr>
          <a:lstStyle/>
          <a:p>
            <a:pPr marL="0" lvl="0" indent="0"/>
            <a:r>
              <a:rPr lang="en-US" sz="2000" dirty="0" smtClean="0"/>
              <a:t>M</a:t>
            </a:r>
            <a:r>
              <a:rPr lang="id-ID" sz="2000" dirty="0" smtClean="0"/>
              <a:t>ohammad</a:t>
            </a:r>
            <a:r>
              <a:rPr lang="en-US" sz="2000" dirty="0" smtClean="0"/>
              <a:t> </a:t>
            </a:r>
            <a:r>
              <a:rPr lang="en-US" sz="2000" dirty="0" err="1" smtClean="0"/>
              <a:t>Lut</a:t>
            </a:r>
            <a:r>
              <a:rPr lang="id-ID" sz="2000" dirty="0" smtClean="0"/>
              <a:t>h</a:t>
            </a:r>
            <a:r>
              <a:rPr lang="en-US" sz="2000" dirty="0" smtClean="0"/>
              <a:t>fi </a:t>
            </a:r>
            <a:r>
              <a:rPr lang="en-US" sz="2000" dirty="0" err="1" smtClean="0"/>
              <a:t>Rahmatullah</a:t>
            </a:r>
            <a:endParaRPr lang="id-ID" sz="2000" dirty="0" smtClean="0"/>
          </a:p>
          <a:p>
            <a:pPr marL="0" indent="0"/>
            <a:r>
              <a:rPr lang="en-US" sz="2000" dirty="0" err="1" smtClean="0"/>
              <a:t>Krisna</a:t>
            </a:r>
            <a:r>
              <a:rPr lang="en-US" sz="2000" dirty="0" smtClean="0"/>
              <a:t> </a:t>
            </a:r>
            <a:r>
              <a:rPr lang="en-US" sz="2000" dirty="0" err="1"/>
              <a:t>Badru</a:t>
            </a:r>
            <a:r>
              <a:rPr lang="en-US" sz="2000" dirty="0"/>
              <a:t> </a:t>
            </a:r>
            <a:r>
              <a:rPr lang="en-US" sz="2000" dirty="0" err="1" smtClean="0"/>
              <a:t>Wijaya</a:t>
            </a:r>
            <a:endParaRPr sz="2000" dirty="0" smtClean="0"/>
          </a:p>
          <a:p>
            <a:pPr marL="0" lvl="0" indent="0" algn="ctr" rtl="0">
              <a:spcBef>
                <a:spcPts val="0"/>
              </a:spcBef>
              <a:spcAft>
                <a:spcPts val="0"/>
              </a:spcAft>
              <a:buNone/>
            </a:pPr>
            <a:r>
              <a:rPr sz="2000" dirty="0" err="1" smtClean="0"/>
              <a:t>Paksi</a:t>
            </a:r>
            <a:r>
              <a:rPr sz="2000" dirty="0" smtClean="0"/>
              <a:t> </a:t>
            </a:r>
            <a:r>
              <a:rPr sz="2000" dirty="0" err="1" smtClean="0"/>
              <a:t>Ario</a:t>
            </a:r>
            <a:r>
              <a:rPr sz="2000" dirty="0" smtClean="0"/>
              <a:t> </a:t>
            </a:r>
            <a:r>
              <a:rPr sz="2000" dirty="0" err="1" smtClean="0"/>
              <a:t>Pamungkas</a:t>
            </a:r>
            <a:endParaRPr sz="2000" dirty="0" smtClean="0"/>
          </a:p>
          <a:p>
            <a:pPr marL="0" lvl="0" indent="0" algn="ctr" rtl="0">
              <a:spcBef>
                <a:spcPts val="0"/>
              </a:spcBef>
              <a:spcAft>
                <a:spcPts val="0"/>
              </a:spcAft>
              <a:buNone/>
            </a:pPr>
            <a:r>
              <a:rPr lang="x-none" sz="2000" smtClean="0"/>
              <a:t>Arino Jenynof</a:t>
            </a:r>
          </a:p>
          <a:p>
            <a:pPr marL="0" lvl="0" indent="0" algn="ctr" rtl="0">
              <a:spcBef>
                <a:spcPts val="0"/>
              </a:spcBef>
              <a:spcAft>
                <a:spcPts val="0"/>
              </a:spcAft>
              <a:buNone/>
            </a:pPr>
            <a:r>
              <a:rPr sz="2000" dirty="0" err="1" smtClean="0"/>
              <a:t>Nadhif</a:t>
            </a:r>
            <a:r>
              <a:rPr sz="2000" dirty="0" smtClean="0"/>
              <a:t> </a:t>
            </a:r>
            <a:r>
              <a:rPr sz="2000" dirty="0" err="1" smtClean="0"/>
              <a:t>Haikal</a:t>
            </a:r>
            <a:r>
              <a:rPr sz="2000" dirty="0" smtClean="0"/>
              <a:t> </a:t>
            </a:r>
            <a:r>
              <a:rPr sz="2000" dirty="0" err="1" smtClean="0"/>
              <a:t>Farhansyah</a:t>
            </a:r>
            <a:endParaRPr sz="2000" dirty="0" smtClean="0"/>
          </a:p>
          <a:p>
            <a:pPr marL="0" lvl="0" indent="0" algn="ctr" rtl="0">
              <a:spcBef>
                <a:spcPts val="0"/>
              </a:spcBef>
              <a:spcAft>
                <a:spcPts val="0"/>
              </a:spcAft>
              <a:buNone/>
            </a:pPr>
            <a:r>
              <a:rPr sz="2000" dirty="0" smtClean="0"/>
              <a:t>05111740000038</a:t>
            </a:r>
          </a:p>
          <a:p>
            <a:pPr marL="0" lvl="0" indent="0" algn="ctr" rtl="0">
              <a:spcBef>
                <a:spcPts val="0"/>
              </a:spcBef>
              <a:spcAft>
                <a:spcPts val="0"/>
              </a:spcAft>
              <a:buNone/>
            </a:pPr>
            <a:r>
              <a:rPr sz="2000" dirty="0" smtClean="0"/>
              <a:t>05111740000048</a:t>
            </a:r>
          </a:p>
          <a:p>
            <a:pPr marL="0" lvl="0" indent="0" algn="ctr" rtl="0">
              <a:spcBef>
                <a:spcPts val="0"/>
              </a:spcBef>
              <a:spcAft>
                <a:spcPts val="0"/>
              </a:spcAft>
              <a:buNone/>
            </a:pPr>
            <a:r>
              <a:rPr lang="x-none" sz="2000" smtClean="0"/>
              <a:t>05111740000076</a:t>
            </a:r>
          </a:p>
          <a:p>
            <a:pPr marL="0" lvl="0" indent="0" algn="ctr" rtl="0">
              <a:spcBef>
                <a:spcPts val="0"/>
              </a:spcBef>
              <a:spcAft>
                <a:spcPts val="0"/>
              </a:spcAft>
              <a:buNone/>
            </a:pPr>
            <a:r>
              <a:rPr lang="x-none" sz="2000" smtClean="0"/>
              <a:t>05111740000096</a:t>
            </a:r>
          </a:p>
          <a:p>
            <a:pPr marL="0" lvl="0" indent="0" algn="ctr" rtl="0">
              <a:spcBef>
                <a:spcPts val="0"/>
              </a:spcBef>
              <a:spcAft>
                <a:spcPts val="0"/>
              </a:spcAft>
              <a:buNone/>
            </a:pPr>
            <a:r>
              <a:rPr lang="x-none" sz="2000" smtClean="0"/>
              <a:t>05111740000137</a:t>
            </a:r>
            <a:endParaRPr sz="2000" dirty="0" smtClean="0"/>
          </a:p>
        </p:txBody>
      </p:sp>
      <p:pic>
        <p:nvPicPr>
          <p:cNvPr id="4" name="Picture 3">
            <a:extLst>
              <a:ext uri="{FF2B5EF4-FFF2-40B4-BE49-F238E27FC236}">
                <a16:creationId xmlns:a16="http://schemas.microsoft.com/office/drawing/2014/main" xmlns="" id="{73FD3894-B4C6-4A7B-AB41-6971DAEE4FF2}"/>
              </a:ext>
            </a:extLst>
          </p:cNvPr>
          <p:cNvPicPr>
            <a:picLocks noChangeAspect="1"/>
          </p:cNvPicPr>
          <p:nvPr/>
        </p:nvPicPr>
        <p:blipFill>
          <a:blip r:embed="rId3"/>
          <a:stretch>
            <a:fillRect/>
          </a:stretch>
        </p:blipFill>
        <p:spPr>
          <a:xfrm>
            <a:off x="3779451" y="270212"/>
            <a:ext cx="1585097" cy="15911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D21314-D33C-4DBE-ACF8-DD81CDCD0B34}"/>
              </a:ext>
            </a:extLst>
          </p:cNvPr>
          <p:cNvSpPr>
            <a:spLocks noGrp="1"/>
          </p:cNvSpPr>
          <p:nvPr>
            <p:ph type="title"/>
          </p:nvPr>
        </p:nvSpPr>
        <p:spPr/>
        <p:txBody>
          <a:bodyPr/>
          <a:lstStyle/>
          <a:p>
            <a:r>
              <a:rPr lang="en-GB" dirty="0"/>
              <a:t>Creating fake shadows using a light map </a:t>
            </a:r>
            <a:br>
              <a:rPr lang="en-GB" dirty="0"/>
            </a:br>
            <a:endParaRPr lang="en-US" dirty="0"/>
          </a:p>
        </p:txBody>
      </p:sp>
      <p:sp>
        <p:nvSpPr>
          <p:cNvPr id="3" name="Text Placeholder 2">
            <a:extLst>
              <a:ext uri="{FF2B5EF4-FFF2-40B4-BE49-F238E27FC236}">
                <a16:creationId xmlns:a16="http://schemas.microsoft.com/office/drawing/2014/main" xmlns="" id="{E03EB590-49E7-4A77-AABD-FCBCE34F7534}"/>
              </a:ext>
            </a:extLst>
          </p:cNvPr>
          <p:cNvSpPr>
            <a:spLocks noGrp="1"/>
          </p:cNvSpPr>
          <p:nvPr>
            <p:ph type="body" idx="1"/>
          </p:nvPr>
        </p:nvSpPr>
        <p:spPr/>
        <p:txBody>
          <a:bodyPr/>
          <a:lstStyle/>
          <a:p>
            <a:r>
              <a:rPr lang="en-GB" dirty="0"/>
              <a:t>A light map is a pre-rendered shadow (also called a prebaked shadow) that you can use to create the illusion of a real shadow. </a:t>
            </a:r>
            <a:endParaRPr lang="en-US" dirty="0"/>
          </a:p>
        </p:txBody>
      </p:sp>
      <p:pic>
        <p:nvPicPr>
          <p:cNvPr id="5" name="Picture 4">
            <a:extLst>
              <a:ext uri="{FF2B5EF4-FFF2-40B4-BE49-F238E27FC236}">
                <a16:creationId xmlns:a16="http://schemas.microsoft.com/office/drawing/2014/main" xmlns="" id="{2DDCB137-8968-44CC-B8D1-55D9B2948035}"/>
              </a:ext>
            </a:extLst>
          </p:cNvPr>
          <p:cNvPicPr>
            <a:picLocks noChangeAspect="1"/>
          </p:cNvPicPr>
          <p:nvPr/>
        </p:nvPicPr>
        <p:blipFill>
          <a:blip r:embed="rId2"/>
          <a:stretch>
            <a:fillRect/>
          </a:stretch>
        </p:blipFill>
        <p:spPr>
          <a:xfrm>
            <a:off x="1916935" y="2104645"/>
            <a:ext cx="4836405" cy="2464230"/>
          </a:xfrm>
          <a:prstGeom prst="rect">
            <a:avLst/>
          </a:prstGeom>
        </p:spPr>
      </p:pic>
    </p:spTree>
    <p:extLst>
      <p:ext uri="{BB962C8B-B14F-4D97-AF65-F5344CB8AC3E}">
        <p14:creationId xmlns:p14="http://schemas.microsoft.com/office/powerpoint/2010/main" val="4116683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24B7DCD3-34BC-4B12-BE65-CEAE55996A3F}"/>
              </a:ext>
            </a:extLst>
          </p:cNvPr>
          <p:cNvSpPr>
            <a:spLocks noGrp="1"/>
          </p:cNvSpPr>
          <p:nvPr>
            <p:ph type="body" idx="1"/>
          </p:nvPr>
        </p:nvSpPr>
        <p:spPr/>
        <p:txBody>
          <a:bodyPr/>
          <a:lstStyle/>
          <a:p>
            <a:r>
              <a:rPr lang="en-US" dirty="0"/>
              <a:t>How To Do That ?</a:t>
            </a:r>
          </a:p>
          <a:p>
            <a:pPr marL="114300" indent="0">
              <a:buNone/>
            </a:pPr>
            <a:endParaRPr lang="id-ID" dirty="0"/>
          </a:p>
        </p:txBody>
      </p:sp>
      <p:pic>
        <p:nvPicPr>
          <p:cNvPr id="5" name="Picture 4">
            <a:extLst>
              <a:ext uri="{FF2B5EF4-FFF2-40B4-BE49-F238E27FC236}">
                <a16:creationId xmlns:a16="http://schemas.microsoft.com/office/drawing/2014/main" xmlns="" id="{DFBBEF27-408C-414B-95A4-181945267021}"/>
              </a:ext>
            </a:extLst>
          </p:cNvPr>
          <p:cNvPicPr>
            <a:picLocks noChangeAspect="1"/>
          </p:cNvPicPr>
          <p:nvPr/>
        </p:nvPicPr>
        <p:blipFill>
          <a:blip r:embed="rId2"/>
          <a:stretch>
            <a:fillRect/>
          </a:stretch>
        </p:blipFill>
        <p:spPr>
          <a:xfrm>
            <a:off x="1214437" y="2114740"/>
            <a:ext cx="6715125" cy="1743075"/>
          </a:xfrm>
          <a:prstGeom prst="rect">
            <a:avLst/>
          </a:prstGeom>
        </p:spPr>
      </p:pic>
      <p:sp>
        <p:nvSpPr>
          <p:cNvPr id="7" name="Title 6">
            <a:extLst>
              <a:ext uri="{FF2B5EF4-FFF2-40B4-BE49-F238E27FC236}">
                <a16:creationId xmlns:a16="http://schemas.microsoft.com/office/drawing/2014/main" xmlns="" id="{69004A70-4F55-4ADE-815F-8F2147808E3D}"/>
              </a:ext>
            </a:extLst>
          </p:cNvPr>
          <p:cNvSpPr>
            <a:spLocks noGrp="1"/>
          </p:cNvSpPr>
          <p:nvPr>
            <p:ph type="title"/>
          </p:nvPr>
        </p:nvSpPr>
        <p:spPr/>
        <p:txBody>
          <a:bodyPr/>
          <a:lstStyle/>
          <a:p>
            <a:endParaRPr lang="id-ID"/>
          </a:p>
        </p:txBody>
      </p:sp>
    </p:spTree>
    <p:extLst>
      <p:ext uri="{BB962C8B-B14F-4D97-AF65-F5344CB8AC3E}">
        <p14:creationId xmlns:p14="http://schemas.microsoft.com/office/powerpoint/2010/main" val="413383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06A292-2035-4333-AB4F-A6595D84A9A3}"/>
              </a:ext>
            </a:extLst>
          </p:cNvPr>
          <p:cNvSpPr>
            <a:spLocks noGrp="1"/>
          </p:cNvSpPr>
          <p:nvPr>
            <p:ph type="title"/>
          </p:nvPr>
        </p:nvSpPr>
        <p:spPr/>
        <p:txBody>
          <a:bodyPr/>
          <a:lstStyle/>
          <a:p>
            <a:r>
              <a:rPr lang="en-GB" dirty="0"/>
              <a:t>Adding detailed reflection to a material using an environment map </a:t>
            </a:r>
            <a:r>
              <a:rPr lang="id-ID" dirty="0"/>
              <a:t>(static)</a:t>
            </a:r>
            <a:r>
              <a:rPr lang="en-GB" dirty="0"/>
              <a:t/>
            </a:r>
            <a:br>
              <a:rPr lang="en-GB" dirty="0"/>
            </a:br>
            <a:endParaRPr lang="en-US" dirty="0"/>
          </a:p>
        </p:txBody>
      </p:sp>
      <p:sp>
        <p:nvSpPr>
          <p:cNvPr id="3" name="Text Placeholder 2">
            <a:extLst>
              <a:ext uri="{FF2B5EF4-FFF2-40B4-BE49-F238E27FC236}">
                <a16:creationId xmlns:a16="http://schemas.microsoft.com/office/drawing/2014/main" xmlns="" id="{FDE29707-A07C-484B-B5B3-36EE72E5943C}"/>
              </a:ext>
            </a:extLst>
          </p:cNvPr>
          <p:cNvSpPr>
            <a:spLocks noGrp="1"/>
          </p:cNvSpPr>
          <p:nvPr>
            <p:ph type="body" idx="1"/>
          </p:nvPr>
        </p:nvSpPr>
        <p:spPr>
          <a:xfrm>
            <a:off x="311700" y="1457275"/>
            <a:ext cx="8520600" cy="3416400"/>
          </a:xfrm>
        </p:spPr>
        <p:txBody>
          <a:bodyPr/>
          <a:lstStyle/>
          <a:p>
            <a:r>
              <a:rPr lang="en-GB" dirty="0"/>
              <a:t>You can do this by creating a texture of the environment the object is in and apply this to the specific object</a:t>
            </a:r>
            <a:endParaRPr lang="en-US" dirty="0"/>
          </a:p>
        </p:txBody>
      </p:sp>
      <p:pic>
        <p:nvPicPr>
          <p:cNvPr id="4" name="Picture 3">
            <a:extLst>
              <a:ext uri="{FF2B5EF4-FFF2-40B4-BE49-F238E27FC236}">
                <a16:creationId xmlns:a16="http://schemas.microsoft.com/office/drawing/2014/main" xmlns="" id="{9B93B649-8CEE-4920-AD86-B025037E9F24}"/>
              </a:ext>
            </a:extLst>
          </p:cNvPr>
          <p:cNvPicPr>
            <a:picLocks noChangeAspect="1"/>
          </p:cNvPicPr>
          <p:nvPr/>
        </p:nvPicPr>
        <p:blipFill>
          <a:blip r:embed="rId2"/>
          <a:stretch>
            <a:fillRect/>
          </a:stretch>
        </p:blipFill>
        <p:spPr>
          <a:xfrm>
            <a:off x="1966511" y="2349024"/>
            <a:ext cx="5210978" cy="2445269"/>
          </a:xfrm>
          <a:prstGeom prst="rect">
            <a:avLst/>
          </a:prstGeom>
        </p:spPr>
      </p:pic>
    </p:spTree>
    <p:extLst>
      <p:ext uri="{BB962C8B-B14F-4D97-AF65-F5344CB8AC3E}">
        <p14:creationId xmlns:p14="http://schemas.microsoft.com/office/powerpoint/2010/main" val="1789729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70DD23-741F-4171-A386-37DB0CE40637}"/>
              </a:ext>
            </a:extLst>
          </p:cNvPr>
          <p:cNvSpPr>
            <a:spLocks noGrp="1"/>
          </p:cNvSpPr>
          <p:nvPr>
            <p:ph type="title"/>
          </p:nvPr>
        </p:nvSpPr>
        <p:spPr/>
        <p:txBody>
          <a:bodyPr/>
          <a:lstStyle/>
          <a:p>
            <a:r>
              <a:rPr lang="en-US" dirty="0"/>
              <a:t>How To Do That????</a:t>
            </a:r>
          </a:p>
        </p:txBody>
      </p:sp>
      <p:pic>
        <p:nvPicPr>
          <p:cNvPr id="1028" name="Picture 4" descr="Related image">
            <a:extLst>
              <a:ext uri="{FF2B5EF4-FFF2-40B4-BE49-F238E27FC236}">
                <a16:creationId xmlns:a16="http://schemas.microsoft.com/office/drawing/2014/main" xmlns="" id="{10A19FA2-290B-4B45-8A07-BA4D9B016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63" y="1079433"/>
            <a:ext cx="3619042" cy="361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30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0E4B05B-8FA1-4584-B6EC-20B078BBD7E4}"/>
              </a:ext>
            </a:extLst>
          </p:cNvPr>
          <p:cNvPicPr>
            <a:picLocks noChangeAspect="1"/>
          </p:cNvPicPr>
          <p:nvPr/>
        </p:nvPicPr>
        <p:blipFill>
          <a:blip r:embed="rId3"/>
          <a:stretch>
            <a:fillRect/>
          </a:stretch>
        </p:blipFill>
        <p:spPr>
          <a:xfrm>
            <a:off x="1377860" y="1356308"/>
            <a:ext cx="6011998" cy="2653832"/>
          </a:xfrm>
          <a:prstGeom prst="rect">
            <a:avLst/>
          </a:prstGeom>
        </p:spPr>
      </p:pic>
      <p:sp>
        <p:nvSpPr>
          <p:cNvPr id="5" name="Text Placeholder 2">
            <a:extLst>
              <a:ext uri="{FF2B5EF4-FFF2-40B4-BE49-F238E27FC236}">
                <a16:creationId xmlns:a16="http://schemas.microsoft.com/office/drawing/2014/main" xmlns="" id="{5F0623E9-10C8-4D85-9CE6-09840A4A88BE}"/>
              </a:ext>
            </a:extLst>
          </p:cNvPr>
          <p:cNvSpPr>
            <a:spLocks noGrp="1"/>
          </p:cNvSpPr>
          <p:nvPr>
            <p:ph type="body" idx="1"/>
          </p:nvPr>
        </p:nvSpPr>
        <p:spPr>
          <a:xfrm>
            <a:off x="311700" y="80766"/>
            <a:ext cx="8520600" cy="4491233"/>
          </a:xfrm>
        </p:spPr>
        <p:txBody>
          <a:bodyPr/>
          <a:lstStyle/>
          <a:p>
            <a:pPr>
              <a:buFont typeface="+mj-lt"/>
              <a:buAutoNum type="arabicPeriod"/>
            </a:pPr>
            <a:r>
              <a:rPr lang="en-GB" dirty="0"/>
              <a:t>Create a </a:t>
            </a:r>
            <a:r>
              <a:rPr lang="en-GB" dirty="0" err="1"/>
              <a:t>CubeMap</a:t>
            </a:r>
            <a:r>
              <a:rPr lang="en-GB" dirty="0"/>
              <a:t> object: The first thing we need to do is create a </a:t>
            </a:r>
            <a:r>
              <a:rPr lang="en-GB" dirty="0" err="1"/>
              <a:t>CubeMap</a:t>
            </a:r>
            <a:r>
              <a:rPr lang="en-GB" dirty="0"/>
              <a:t> object. </a:t>
            </a:r>
            <a:r>
              <a:rPr lang="en-GB" dirty="0" err="1"/>
              <a:t>CubeMap</a:t>
            </a:r>
            <a:r>
              <a:rPr lang="en-GB" dirty="0"/>
              <a:t> is a set of six textures that can be applied to each side of a cube.</a:t>
            </a:r>
          </a:p>
        </p:txBody>
      </p:sp>
    </p:spTree>
    <p:extLst>
      <p:ext uri="{BB962C8B-B14F-4D97-AF65-F5344CB8AC3E}">
        <p14:creationId xmlns:p14="http://schemas.microsoft.com/office/powerpoint/2010/main" val="1512498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7C837AC-3CAE-4747-ADEF-9D264B497DDF}"/>
              </a:ext>
            </a:extLst>
          </p:cNvPr>
          <p:cNvPicPr>
            <a:picLocks noChangeAspect="1"/>
          </p:cNvPicPr>
          <p:nvPr/>
        </p:nvPicPr>
        <p:blipFill>
          <a:blip r:embed="rId2"/>
          <a:stretch>
            <a:fillRect/>
          </a:stretch>
        </p:blipFill>
        <p:spPr>
          <a:xfrm>
            <a:off x="1819275" y="1954576"/>
            <a:ext cx="5505450" cy="2247900"/>
          </a:xfrm>
          <a:prstGeom prst="rect">
            <a:avLst/>
          </a:prstGeom>
        </p:spPr>
      </p:pic>
      <p:sp>
        <p:nvSpPr>
          <p:cNvPr id="5" name="Text Placeholder 2">
            <a:extLst>
              <a:ext uri="{FF2B5EF4-FFF2-40B4-BE49-F238E27FC236}">
                <a16:creationId xmlns:a16="http://schemas.microsoft.com/office/drawing/2014/main" xmlns="" id="{F9055BA5-8B96-4A28-BF55-A10D2D2C0E89}"/>
              </a:ext>
            </a:extLst>
          </p:cNvPr>
          <p:cNvSpPr>
            <a:spLocks noGrp="1"/>
          </p:cNvSpPr>
          <p:nvPr>
            <p:ph type="body" idx="1"/>
          </p:nvPr>
        </p:nvSpPr>
        <p:spPr>
          <a:xfrm>
            <a:off x="311700" y="381294"/>
            <a:ext cx="8520600" cy="3416400"/>
          </a:xfrm>
        </p:spPr>
        <p:txBody>
          <a:bodyPr/>
          <a:lstStyle/>
          <a:p>
            <a:pPr marL="114300" indent="0">
              <a:buNone/>
            </a:pPr>
            <a:r>
              <a:rPr lang="id-ID" dirty="0"/>
              <a:t>2. </a:t>
            </a:r>
            <a:r>
              <a:rPr lang="en-GB" dirty="0"/>
              <a:t>Create a box with this </a:t>
            </a:r>
            <a:r>
              <a:rPr lang="en-GB" dirty="0" err="1"/>
              <a:t>CubeMap</a:t>
            </a:r>
            <a:r>
              <a:rPr lang="en-GB" dirty="0"/>
              <a:t> object: The box with </a:t>
            </a:r>
            <a:r>
              <a:rPr lang="en-GB" dirty="0" err="1"/>
              <a:t>CubeMap</a:t>
            </a:r>
            <a:r>
              <a:rPr lang="en-GB" dirty="0"/>
              <a:t> is the environment you see when you move the camera around. It gives the  illusion that you're standing in an environment where you can look  around. In reality, you're inside a cube with textures rendered on the  inside to give an illusion of space. </a:t>
            </a:r>
          </a:p>
        </p:txBody>
      </p:sp>
    </p:spTree>
    <p:extLst>
      <p:ext uri="{BB962C8B-B14F-4D97-AF65-F5344CB8AC3E}">
        <p14:creationId xmlns:p14="http://schemas.microsoft.com/office/powerpoint/2010/main" val="1321020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xmlns="" id="{0818E651-2075-4C95-B645-F0C74723CDC1}"/>
              </a:ext>
            </a:extLst>
          </p:cNvPr>
          <p:cNvSpPr>
            <a:spLocks noGrp="1"/>
          </p:cNvSpPr>
          <p:nvPr>
            <p:ph type="body" idx="1"/>
          </p:nvPr>
        </p:nvSpPr>
        <p:spPr>
          <a:xfrm>
            <a:off x="311150" y="172024"/>
            <a:ext cx="8521700" cy="3416300"/>
          </a:xfrm>
        </p:spPr>
        <p:txBody>
          <a:bodyPr/>
          <a:lstStyle/>
          <a:p>
            <a:pPr marL="114300" indent="0">
              <a:buNone/>
            </a:pPr>
            <a:r>
              <a:rPr lang="id-ID" dirty="0"/>
              <a:t>3. </a:t>
            </a:r>
            <a:r>
              <a:rPr lang="en-GB" dirty="0"/>
              <a:t>Apply the </a:t>
            </a:r>
            <a:r>
              <a:rPr lang="en-GB" dirty="0" err="1"/>
              <a:t>CubeMap</a:t>
            </a:r>
            <a:r>
              <a:rPr lang="en-GB" dirty="0"/>
              <a:t> object as a texture: The same </a:t>
            </a:r>
            <a:r>
              <a:rPr lang="en-GB" dirty="0" err="1"/>
              <a:t>CubeMap</a:t>
            </a:r>
            <a:r>
              <a:rPr lang="en-GB" dirty="0"/>
              <a:t> object we  used to simulate the environment can be used as a texture on the meshes. Three.js will make sure it looks like a reflection of the environment. </a:t>
            </a:r>
            <a:endParaRPr lang="en-US" dirty="0"/>
          </a:p>
        </p:txBody>
      </p:sp>
      <p:pic>
        <p:nvPicPr>
          <p:cNvPr id="5" name="Picture 4">
            <a:extLst>
              <a:ext uri="{FF2B5EF4-FFF2-40B4-BE49-F238E27FC236}">
                <a16:creationId xmlns:a16="http://schemas.microsoft.com/office/drawing/2014/main" xmlns="" id="{8E33C434-794E-49D7-BBD9-2C6B6D048E29}"/>
              </a:ext>
            </a:extLst>
          </p:cNvPr>
          <p:cNvPicPr>
            <a:picLocks noChangeAspect="1"/>
          </p:cNvPicPr>
          <p:nvPr/>
        </p:nvPicPr>
        <p:blipFill>
          <a:blip r:embed="rId2"/>
          <a:stretch>
            <a:fillRect/>
          </a:stretch>
        </p:blipFill>
        <p:spPr>
          <a:xfrm>
            <a:off x="2257425" y="1411019"/>
            <a:ext cx="4629150" cy="1285875"/>
          </a:xfrm>
          <a:prstGeom prst="rect">
            <a:avLst/>
          </a:prstGeom>
        </p:spPr>
      </p:pic>
      <p:pic>
        <p:nvPicPr>
          <p:cNvPr id="6" name="Picture 5">
            <a:extLst>
              <a:ext uri="{FF2B5EF4-FFF2-40B4-BE49-F238E27FC236}">
                <a16:creationId xmlns:a16="http://schemas.microsoft.com/office/drawing/2014/main" xmlns="" id="{ACA82E14-2943-4135-9B8B-3B6F4505807C}"/>
              </a:ext>
            </a:extLst>
          </p:cNvPr>
          <p:cNvPicPr>
            <a:picLocks noChangeAspect="1"/>
          </p:cNvPicPr>
          <p:nvPr/>
        </p:nvPicPr>
        <p:blipFill>
          <a:blip r:embed="rId3"/>
          <a:stretch>
            <a:fillRect/>
          </a:stretch>
        </p:blipFill>
        <p:spPr>
          <a:xfrm>
            <a:off x="2257425" y="2696894"/>
            <a:ext cx="4629150" cy="1238995"/>
          </a:xfrm>
          <a:prstGeom prst="rect">
            <a:avLst/>
          </a:prstGeom>
        </p:spPr>
      </p:pic>
      <p:pic>
        <p:nvPicPr>
          <p:cNvPr id="7" name="Picture 6">
            <a:extLst>
              <a:ext uri="{FF2B5EF4-FFF2-40B4-BE49-F238E27FC236}">
                <a16:creationId xmlns:a16="http://schemas.microsoft.com/office/drawing/2014/main" xmlns="" id="{0BB164B4-E404-465F-9B0E-09BFAA2342C6}"/>
              </a:ext>
            </a:extLst>
          </p:cNvPr>
          <p:cNvPicPr>
            <a:picLocks noChangeAspect="1"/>
          </p:cNvPicPr>
          <p:nvPr/>
        </p:nvPicPr>
        <p:blipFill>
          <a:blip r:embed="rId4"/>
          <a:stretch>
            <a:fillRect/>
          </a:stretch>
        </p:blipFill>
        <p:spPr>
          <a:xfrm>
            <a:off x="2257426" y="3935889"/>
            <a:ext cx="4629150" cy="457200"/>
          </a:xfrm>
          <a:prstGeom prst="rect">
            <a:avLst/>
          </a:prstGeom>
        </p:spPr>
      </p:pic>
    </p:spTree>
    <p:extLst>
      <p:ext uri="{BB962C8B-B14F-4D97-AF65-F5344CB8AC3E}">
        <p14:creationId xmlns:p14="http://schemas.microsoft.com/office/powerpoint/2010/main" val="112234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23B0C9-1FC3-4927-BB41-46A981CC65D8}"/>
              </a:ext>
            </a:extLst>
          </p:cNvPr>
          <p:cNvSpPr>
            <a:spLocks noGrp="1"/>
          </p:cNvSpPr>
          <p:nvPr>
            <p:ph type="title"/>
          </p:nvPr>
        </p:nvSpPr>
        <p:spPr>
          <a:xfrm>
            <a:off x="311700" y="445024"/>
            <a:ext cx="8520600" cy="1031235"/>
          </a:xfrm>
        </p:spPr>
        <p:txBody>
          <a:bodyPr/>
          <a:lstStyle/>
          <a:p>
            <a:r>
              <a:rPr lang="en-GB" dirty="0"/>
              <a:t>Adding detailed reflection to a material using an environment map </a:t>
            </a:r>
            <a:r>
              <a:rPr lang="id-ID" dirty="0"/>
              <a:t>(Dynamic)</a:t>
            </a:r>
            <a:r>
              <a:rPr lang="en-GB" dirty="0"/>
              <a:t/>
            </a:r>
            <a:br>
              <a:rPr lang="en-GB" dirty="0"/>
            </a:br>
            <a:endParaRPr lang="id-ID" dirty="0"/>
          </a:p>
        </p:txBody>
      </p:sp>
      <p:pic>
        <p:nvPicPr>
          <p:cNvPr id="4" name="Picture 3">
            <a:extLst>
              <a:ext uri="{FF2B5EF4-FFF2-40B4-BE49-F238E27FC236}">
                <a16:creationId xmlns:a16="http://schemas.microsoft.com/office/drawing/2014/main" xmlns="" id="{9D58639A-785C-4BD2-8BF7-BD09436D7511}"/>
              </a:ext>
            </a:extLst>
          </p:cNvPr>
          <p:cNvPicPr>
            <a:picLocks noChangeAspect="1"/>
          </p:cNvPicPr>
          <p:nvPr/>
        </p:nvPicPr>
        <p:blipFill>
          <a:blip r:embed="rId2"/>
          <a:stretch>
            <a:fillRect/>
          </a:stretch>
        </p:blipFill>
        <p:spPr>
          <a:xfrm>
            <a:off x="860504" y="1598718"/>
            <a:ext cx="7422992" cy="3314806"/>
          </a:xfrm>
          <a:prstGeom prst="rect">
            <a:avLst/>
          </a:prstGeom>
        </p:spPr>
      </p:pic>
    </p:spTree>
    <p:extLst>
      <p:ext uri="{BB962C8B-B14F-4D97-AF65-F5344CB8AC3E}">
        <p14:creationId xmlns:p14="http://schemas.microsoft.com/office/powerpoint/2010/main" val="1208566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EDFADC3-AE05-46CF-BAC5-1776783584F6}"/>
              </a:ext>
            </a:extLst>
          </p:cNvPr>
          <p:cNvPicPr>
            <a:picLocks noChangeAspect="1"/>
          </p:cNvPicPr>
          <p:nvPr/>
        </p:nvPicPr>
        <p:blipFill>
          <a:blip r:embed="rId3"/>
          <a:stretch>
            <a:fillRect/>
          </a:stretch>
        </p:blipFill>
        <p:spPr>
          <a:xfrm>
            <a:off x="737082" y="1224619"/>
            <a:ext cx="6793290" cy="672603"/>
          </a:xfrm>
          <a:prstGeom prst="rect">
            <a:avLst/>
          </a:prstGeom>
        </p:spPr>
      </p:pic>
      <p:sp>
        <p:nvSpPr>
          <p:cNvPr id="3" name="Text Placeholder 2">
            <a:extLst>
              <a:ext uri="{FF2B5EF4-FFF2-40B4-BE49-F238E27FC236}">
                <a16:creationId xmlns:a16="http://schemas.microsoft.com/office/drawing/2014/main" xmlns="" id="{97D3F1A6-1395-45BC-96A4-203E8C08C285}"/>
              </a:ext>
            </a:extLst>
          </p:cNvPr>
          <p:cNvSpPr>
            <a:spLocks noGrp="1"/>
          </p:cNvSpPr>
          <p:nvPr>
            <p:ph type="body" idx="1"/>
          </p:nvPr>
        </p:nvSpPr>
        <p:spPr>
          <a:xfrm>
            <a:off x="183773" y="513497"/>
            <a:ext cx="8520600" cy="3416400"/>
          </a:xfrm>
        </p:spPr>
        <p:txBody>
          <a:bodyPr/>
          <a:lstStyle/>
          <a:p>
            <a:r>
              <a:rPr lang="en-US" dirty="0"/>
              <a:t> The first thing we need is an additional camera called </a:t>
            </a:r>
            <a:r>
              <a:rPr lang="en-US" dirty="0" err="1"/>
              <a:t>THREE.CubeCamera</a:t>
            </a:r>
            <a:r>
              <a:rPr lang="en-US" dirty="0"/>
              <a:t>:</a:t>
            </a:r>
          </a:p>
          <a:p>
            <a:pPr marL="114300" indent="0">
              <a:buNone/>
            </a:pPr>
            <a:endParaRPr lang="id-ID" dirty="0"/>
          </a:p>
          <a:p>
            <a:endParaRPr lang="id-ID" dirty="0"/>
          </a:p>
          <a:p>
            <a:pPr marL="114300" indent="0">
              <a:buNone/>
            </a:pPr>
            <a:endParaRPr lang="id-ID" dirty="0"/>
          </a:p>
          <a:p>
            <a:endParaRPr lang="id-ID" dirty="0"/>
          </a:p>
          <a:p>
            <a:r>
              <a:rPr lang="en-US" dirty="0"/>
              <a:t>We only apply the dynamic reflections to the sphere, so we're going to need two different materials</a:t>
            </a:r>
            <a:endParaRPr lang="id-ID" dirty="0"/>
          </a:p>
        </p:txBody>
      </p:sp>
      <p:pic>
        <p:nvPicPr>
          <p:cNvPr id="5" name="Picture 4">
            <a:extLst>
              <a:ext uri="{FF2B5EF4-FFF2-40B4-BE49-F238E27FC236}">
                <a16:creationId xmlns:a16="http://schemas.microsoft.com/office/drawing/2014/main" xmlns="" id="{1C17451A-B91C-4148-964D-A9192C90579A}"/>
              </a:ext>
            </a:extLst>
          </p:cNvPr>
          <p:cNvPicPr>
            <a:picLocks noChangeAspect="1"/>
          </p:cNvPicPr>
          <p:nvPr/>
        </p:nvPicPr>
        <p:blipFill>
          <a:blip r:embed="rId4"/>
          <a:stretch>
            <a:fillRect/>
          </a:stretch>
        </p:blipFill>
        <p:spPr>
          <a:xfrm>
            <a:off x="737082" y="3141127"/>
            <a:ext cx="7341390" cy="672603"/>
          </a:xfrm>
          <a:prstGeom prst="rect">
            <a:avLst/>
          </a:prstGeom>
        </p:spPr>
      </p:pic>
    </p:spTree>
    <p:extLst>
      <p:ext uri="{BB962C8B-B14F-4D97-AF65-F5344CB8AC3E}">
        <p14:creationId xmlns:p14="http://schemas.microsoft.com/office/powerpoint/2010/main" val="951864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16C5537-3F6A-48DE-A2A4-45A3F42BD495}"/>
              </a:ext>
            </a:extLst>
          </p:cNvPr>
          <p:cNvSpPr>
            <a:spLocks noGrp="1"/>
          </p:cNvSpPr>
          <p:nvPr>
            <p:ph type="body" idx="1"/>
          </p:nvPr>
        </p:nvSpPr>
        <p:spPr>
          <a:xfrm>
            <a:off x="311700" y="480446"/>
            <a:ext cx="8520600" cy="3416400"/>
          </a:xfrm>
        </p:spPr>
        <p:txBody>
          <a:bodyPr/>
          <a:lstStyle/>
          <a:p>
            <a:r>
              <a:rPr lang="en-US" dirty="0"/>
              <a:t>The main difference with our previous example is that for the dynamic reflections,  we set the </a:t>
            </a:r>
            <a:r>
              <a:rPr lang="en-US" dirty="0" err="1"/>
              <a:t>envMap</a:t>
            </a:r>
            <a:r>
              <a:rPr lang="en-US" dirty="0"/>
              <a:t> property to </a:t>
            </a:r>
            <a:r>
              <a:rPr lang="en-US" dirty="0" err="1"/>
              <a:t>cubeCamera.renderTarget</a:t>
            </a:r>
            <a:r>
              <a:rPr lang="en-US" dirty="0"/>
              <a:t> instead of to </a:t>
            </a:r>
            <a:r>
              <a:rPr lang="en-US" dirty="0" err="1"/>
              <a:t>textureCube</a:t>
            </a:r>
            <a:r>
              <a:rPr lang="en-US" dirty="0"/>
              <a:t>, which we created earlier. For this example, we use </a:t>
            </a:r>
            <a:r>
              <a:rPr lang="en-US" dirty="0" err="1"/>
              <a:t>dynamicEnvMaterial</a:t>
            </a:r>
            <a:r>
              <a:rPr lang="en-US" dirty="0"/>
              <a:t> on the central sphere and </a:t>
            </a:r>
            <a:r>
              <a:rPr lang="en-US" dirty="0" err="1"/>
              <a:t>envMaterial</a:t>
            </a:r>
            <a:r>
              <a:rPr lang="en-US" dirty="0"/>
              <a:t> for the other two objects:</a:t>
            </a:r>
            <a:endParaRPr lang="id-ID" dirty="0"/>
          </a:p>
        </p:txBody>
      </p:sp>
      <p:pic>
        <p:nvPicPr>
          <p:cNvPr id="4" name="Picture 3">
            <a:extLst>
              <a:ext uri="{FF2B5EF4-FFF2-40B4-BE49-F238E27FC236}">
                <a16:creationId xmlns:a16="http://schemas.microsoft.com/office/drawing/2014/main" xmlns="" id="{973A6541-530A-4BC3-9DAD-51DED7AF178D}"/>
              </a:ext>
            </a:extLst>
          </p:cNvPr>
          <p:cNvPicPr>
            <a:picLocks noChangeAspect="1"/>
          </p:cNvPicPr>
          <p:nvPr/>
        </p:nvPicPr>
        <p:blipFill>
          <a:blip r:embed="rId2"/>
          <a:stretch>
            <a:fillRect/>
          </a:stretch>
        </p:blipFill>
        <p:spPr>
          <a:xfrm>
            <a:off x="1787263" y="2090622"/>
            <a:ext cx="5569474" cy="2415277"/>
          </a:xfrm>
          <a:prstGeom prst="rect">
            <a:avLst/>
          </a:prstGeom>
        </p:spPr>
      </p:pic>
    </p:spTree>
    <p:extLst>
      <p:ext uri="{BB962C8B-B14F-4D97-AF65-F5344CB8AC3E}">
        <p14:creationId xmlns:p14="http://schemas.microsoft.com/office/powerpoint/2010/main" val="2304078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B4AC48-E59F-420E-A696-1B95F3FA9471}"/>
              </a:ext>
            </a:extLst>
          </p:cNvPr>
          <p:cNvSpPr>
            <a:spLocks noGrp="1"/>
          </p:cNvSpPr>
          <p:nvPr>
            <p:ph type="title"/>
          </p:nvPr>
        </p:nvSpPr>
        <p:spPr/>
        <p:txBody>
          <a:bodyPr/>
          <a:lstStyle/>
          <a:p>
            <a:r>
              <a:rPr lang="en-US" dirty="0"/>
              <a:t>What We Will Learn :</a:t>
            </a:r>
          </a:p>
        </p:txBody>
      </p:sp>
      <p:sp>
        <p:nvSpPr>
          <p:cNvPr id="4" name="Text Placeholder 3">
            <a:extLst>
              <a:ext uri="{FF2B5EF4-FFF2-40B4-BE49-F238E27FC236}">
                <a16:creationId xmlns:a16="http://schemas.microsoft.com/office/drawing/2014/main" xmlns="" id="{85AE270F-45C2-4557-9A61-7C8EEF7A6DE0}"/>
              </a:ext>
            </a:extLst>
          </p:cNvPr>
          <p:cNvSpPr>
            <a:spLocks noGrp="1"/>
          </p:cNvSpPr>
          <p:nvPr>
            <p:ph type="body" idx="1"/>
          </p:nvPr>
        </p:nvSpPr>
        <p:spPr/>
        <p:txBody>
          <a:bodyPr/>
          <a:lstStyle/>
          <a:p>
            <a:r>
              <a:rPr lang="fi-FI" dirty="0"/>
              <a:t>Memuat tekstur dan menerapkannya</a:t>
            </a:r>
            <a:r>
              <a:rPr lang="en-GB" dirty="0"/>
              <a:t> </a:t>
            </a:r>
          </a:p>
          <a:p>
            <a:r>
              <a:rPr lang="en-GB" dirty="0"/>
              <a:t>Using bump and normal maps to apply depth and detail to a mesh </a:t>
            </a:r>
          </a:p>
          <a:p>
            <a:r>
              <a:rPr lang="en-GB" dirty="0"/>
              <a:t>Creating fake shadows using a light map </a:t>
            </a:r>
          </a:p>
          <a:p>
            <a:r>
              <a:rPr lang="en-GB" dirty="0"/>
              <a:t>Adding detailed reflection to a material using an environment map </a:t>
            </a:r>
          </a:p>
          <a:p>
            <a:r>
              <a:rPr lang="en-GB" dirty="0"/>
              <a:t>Using a specular map to set the shininess of specific parts of a mesh </a:t>
            </a:r>
          </a:p>
          <a:p>
            <a:r>
              <a:rPr lang="en-GB" dirty="0"/>
              <a:t>Fine-tuning and customizing the UV mapping of a mesh </a:t>
            </a:r>
          </a:p>
          <a:p>
            <a:r>
              <a:rPr lang="en-GB" dirty="0"/>
              <a:t>Using the HTML5 canvas and video element as input for a texture </a:t>
            </a:r>
            <a:endParaRPr lang="en-US" dirty="0"/>
          </a:p>
        </p:txBody>
      </p:sp>
    </p:spTree>
    <p:extLst>
      <p:ext uri="{BB962C8B-B14F-4D97-AF65-F5344CB8AC3E}">
        <p14:creationId xmlns:p14="http://schemas.microsoft.com/office/powerpoint/2010/main" val="545299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4C8C62A-2C90-4858-B73F-A0E094016A6D}"/>
              </a:ext>
            </a:extLst>
          </p:cNvPr>
          <p:cNvSpPr>
            <a:spLocks noGrp="1"/>
          </p:cNvSpPr>
          <p:nvPr>
            <p:ph type="body" idx="1"/>
          </p:nvPr>
        </p:nvSpPr>
        <p:spPr>
          <a:xfrm>
            <a:off x="311700" y="480446"/>
            <a:ext cx="8520600" cy="3416400"/>
          </a:xfrm>
        </p:spPr>
        <p:txBody>
          <a:bodyPr/>
          <a:lstStyle/>
          <a:p>
            <a:r>
              <a:rPr lang="en-US" dirty="0"/>
              <a:t>All that is left to do is make sure </a:t>
            </a:r>
            <a:r>
              <a:rPr lang="en-US" dirty="0" err="1"/>
              <a:t>cubeCamera</a:t>
            </a:r>
            <a:r>
              <a:rPr lang="en-US" dirty="0"/>
              <a:t> renders the scene, so we can use that output as input for the center sphere. To do this, we update the render loop like this:</a:t>
            </a:r>
          </a:p>
          <a:p>
            <a:endParaRPr lang="id-ID" dirty="0"/>
          </a:p>
        </p:txBody>
      </p:sp>
      <p:pic>
        <p:nvPicPr>
          <p:cNvPr id="4" name="Picture 3">
            <a:extLst>
              <a:ext uri="{FF2B5EF4-FFF2-40B4-BE49-F238E27FC236}">
                <a16:creationId xmlns:a16="http://schemas.microsoft.com/office/drawing/2014/main" xmlns="" id="{827247B9-42A8-4B6B-83BE-9847E74DCCB7}"/>
              </a:ext>
            </a:extLst>
          </p:cNvPr>
          <p:cNvPicPr>
            <a:picLocks noChangeAspect="1"/>
          </p:cNvPicPr>
          <p:nvPr/>
        </p:nvPicPr>
        <p:blipFill>
          <a:blip r:embed="rId3"/>
          <a:stretch>
            <a:fillRect/>
          </a:stretch>
        </p:blipFill>
        <p:spPr>
          <a:xfrm>
            <a:off x="1477761" y="1709737"/>
            <a:ext cx="6188478" cy="1724025"/>
          </a:xfrm>
          <a:prstGeom prst="rect">
            <a:avLst/>
          </a:prstGeom>
        </p:spPr>
      </p:pic>
    </p:spTree>
    <p:extLst>
      <p:ext uri="{BB962C8B-B14F-4D97-AF65-F5344CB8AC3E}">
        <p14:creationId xmlns:p14="http://schemas.microsoft.com/office/powerpoint/2010/main" val="4293808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Specular Map</a:t>
            </a:r>
            <a:endParaRPr lang="en-US" dirty="0"/>
          </a:p>
        </p:txBody>
      </p:sp>
      <p:sp>
        <p:nvSpPr>
          <p:cNvPr id="3" name="Text Placeholder 2"/>
          <p:cNvSpPr>
            <a:spLocks noGrp="1"/>
          </p:cNvSpPr>
          <p:nvPr>
            <p:ph type="body" idx="1"/>
          </p:nvPr>
        </p:nvSpPr>
        <p:spPr/>
        <p:txBody>
          <a:bodyPr/>
          <a:lstStyle/>
          <a:p>
            <a:r>
              <a:rPr lang="en-US" dirty="0"/>
              <a:t>With a specular map, you can specify a map that defines the shininess and </a:t>
            </a:r>
            <a:r>
              <a:rPr lang="en-US" dirty="0" smtClean="0"/>
              <a:t>the</a:t>
            </a:r>
            <a:r>
              <a:rPr lang="id-ID" dirty="0" smtClean="0"/>
              <a:t> </a:t>
            </a:r>
            <a:r>
              <a:rPr lang="en-US" dirty="0" smtClean="0"/>
              <a:t>highlight </a:t>
            </a:r>
            <a:r>
              <a:rPr lang="en-US" dirty="0"/>
              <a:t>color of a material</a:t>
            </a:r>
            <a:r>
              <a:rPr lang="en-US" dirty="0" smtClean="0"/>
              <a:t>.</a:t>
            </a:r>
            <a:endParaRPr lang="id-ID" dirty="0" smtClean="0"/>
          </a:p>
          <a:p>
            <a:r>
              <a:rPr lang="en-US" dirty="0"/>
              <a:t>Basically, what happens is that the higher the value of the pixel (from black to white</a:t>
            </a:r>
            <a:r>
              <a:rPr lang="en-US" dirty="0" smtClean="0"/>
              <a:t>),</a:t>
            </a:r>
            <a:r>
              <a:rPr lang="id-ID" dirty="0" smtClean="0"/>
              <a:t> </a:t>
            </a:r>
            <a:r>
              <a:rPr lang="en-US" dirty="0" smtClean="0"/>
              <a:t>the </a:t>
            </a:r>
            <a:r>
              <a:rPr lang="en-US" dirty="0"/>
              <a:t>shinier the surface will appear.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185" y="2571750"/>
            <a:ext cx="4907630" cy="2453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4380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1175"/>
            <a:ext cx="8520600" cy="572700"/>
          </a:xfrm>
        </p:spPr>
        <p:txBody>
          <a:bodyPr/>
          <a:lstStyle/>
          <a:p>
            <a:r>
              <a:rPr lang="id-ID" dirty="0" smtClean="0"/>
              <a:t>Custom UV Mapping</a:t>
            </a:r>
            <a:endParaRPr lang="en-US" dirty="0"/>
          </a:p>
        </p:txBody>
      </p:sp>
      <p:sp>
        <p:nvSpPr>
          <p:cNvPr id="6" name="Text Placeholder 5"/>
          <p:cNvSpPr>
            <a:spLocks noGrp="1"/>
          </p:cNvSpPr>
          <p:nvPr>
            <p:ph type="body" idx="1"/>
          </p:nvPr>
        </p:nvSpPr>
        <p:spPr>
          <a:xfrm>
            <a:off x="343231" y="4715242"/>
            <a:ext cx="8520600" cy="428258"/>
          </a:xfrm>
        </p:spPr>
        <p:txBody>
          <a:bodyPr/>
          <a:lstStyle/>
          <a:p>
            <a:pPr marL="114300" indent="0" algn="ctr">
              <a:buNone/>
            </a:pPr>
            <a:r>
              <a:rPr lang="id-ID" dirty="0" smtClean="0"/>
              <a:t>All faces with complete texture</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404" y="532524"/>
            <a:ext cx="6862272" cy="4182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3316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3295"/>
            <a:ext cx="8520600" cy="572700"/>
          </a:xfrm>
        </p:spPr>
        <p:txBody>
          <a:bodyPr/>
          <a:lstStyle/>
          <a:p>
            <a:r>
              <a:rPr lang="id-ID" dirty="0" smtClean="0"/>
              <a:t>Custom UV Mapping (cont.)</a:t>
            </a:r>
            <a:endParaRPr lang="en-US" dirty="0"/>
          </a:p>
        </p:txBody>
      </p:sp>
      <p:sp>
        <p:nvSpPr>
          <p:cNvPr id="3" name="Text Placeholder 2"/>
          <p:cNvSpPr>
            <a:spLocks noGrp="1"/>
          </p:cNvSpPr>
          <p:nvPr>
            <p:ph type="body" idx="1"/>
          </p:nvPr>
        </p:nvSpPr>
        <p:spPr>
          <a:xfrm>
            <a:off x="315399" y="4699585"/>
            <a:ext cx="8520600" cy="443915"/>
          </a:xfrm>
        </p:spPr>
        <p:txBody>
          <a:bodyPr/>
          <a:lstStyle/>
          <a:p>
            <a:pPr marL="114300" indent="0" algn="ctr">
              <a:buNone/>
            </a:pPr>
            <a:r>
              <a:rPr lang="id-ID" dirty="0" smtClean="0"/>
              <a:t>Faces with different UV mappings</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882" y="548640"/>
            <a:ext cx="6837635" cy="4167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8569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Wrapping</a:t>
            </a:r>
            <a:endParaRPr lang="en-US" dirty="0"/>
          </a:p>
        </p:txBody>
      </p:sp>
      <p:sp>
        <p:nvSpPr>
          <p:cNvPr id="3" name="Text Placeholder 2"/>
          <p:cNvSpPr>
            <a:spLocks noGrp="1"/>
          </p:cNvSpPr>
          <p:nvPr>
            <p:ph type="body" idx="1"/>
          </p:nvPr>
        </p:nvSpPr>
        <p:spPr/>
        <p:txBody>
          <a:bodyPr/>
          <a:lstStyle/>
          <a:p>
            <a:r>
              <a:rPr lang="en-US" dirty="0" err="1"/>
              <a:t>THREE.RepeatWrapping</a:t>
            </a:r>
            <a:r>
              <a:rPr lang="en-US" dirty="0"/>
              <a:t> allows the texture to repeat itself.</a:t>
            </a:r>
          </a:p>
          <a:p>
            <a:r>
              <a:rPr lang="en-US" dirty="0" err="1" smtClean="0"/>
              <a:t>THREE.ClampToEdgeWrapping</a:t>
            </a:r>
            <a:r>
              <a:rPr lang="en-US" dirty="0" smtClean="0"/>
              <a:t> </a:t>
            </a:r>
            <a:r>
              <a:rPr lang="en-US" dirty="0"/>
              <a:t>is a default setting. With </a:t>
            </a:r>
            <a:r>
              <a:rPr lang="en-US" dirty="0" err="1" smtClean="0"/>
              <a:t>THREE.ClampToEdgeWrapping</a:t>
            </a:r>
            <a:r>
              <a:rPr lang="en-US" dirty="0"/>
              <a:t>, the texture doesn't repeat as a whole, but only </a:t>
            </a:r>
            <a:r>
              <a:rPr lang="en-US" dirty="0" smtClean="0"/>
              <a:t>the</a:t>
            </a:r>
            <a:r>
              <a:rPr lang="id-ID" dirty="0" smtClean="0"/>
              <a:t> </a:t>
            </a:r>
            <a:r>
              <a:rPr lang="en-US" dirty="0" smtClean="0"/>
              <a:t>pixels </a:t>
            </a:r>
            <a:r>
              <a:rPr lang="en-US" dirty="0"/>
              <a:t>at the edge are repeated.</a:t>
            </a:r>
          </a:p>
        </p:txBody>
      </p:sp>
    </p:spTree>
    <p:extLst>
      <p:ext uri="{BB962C8B-B14F-4D97-AF65-F5344CB8AC3E}">
        <p14:creationId xmlns:p14="http://schemas.microsoft.com/office/powerpoint/2010/main" val="131475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Canvas as a texture</a:t>
            </a:r>
            <a:endParaRPr lang="en-US" dirty="0"/>
          </a:p>
        </p:txBody>
      </p:sp>
      <p:sp>
        <p:nvSpPr>
          <p:cNvPr id="3" name="Text Placeholder 2"/>
          <p:cNvSpPr>
            <a:spLocks noGrp="1"/>
          </p:cNvSpPr>
          <p:nvPr>
            <p:ph type="body" idx="1"/>
          </p:nvPr>
        </p:nvSpPr>
        <p:spPr/>
        <p:txBody>
          <a:bodyPr/>
          <a:lstStyle/>
          <a:p>
            <a:r>
              <a:rPr lang="id-ID" dirty="0" smtClean="0"/>
              <a:t>Using Literally library to create interactive canvas</a:t>
            </a:r>
          </a:p>
          <a:p>
            <a:r>
              <a:rPr lang="en-US" dirty="0"/>
              <a:t>The first thing we need to do is create a canvas element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8" y="1916113"/>
            <a:ext cx="477202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498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Canvas as a texture (cont.)</a:t>
            </a:r>
            <a:endParaRPr lang="en-US" dirty="0"/>
          </a:p>
        </p:txBody>
      </p:sp>
      <p:sp>
        <p:nvSpPr>
          <p:cNvPr id="3" name="Text Placeholder 2"/>
          <p:cNvSpPr>
            <a:spLocks noGrp="1"/>
          </p:cNvSpPr>
          <p:nvPr>
            <p:ph type="body" idx="1"/>
          </p:nvPr>
        </p:nvSpPr>
        <p:spPr/>
        <p:txBody>
          <a:bodyPr/>
          <a:lstStyle/>
          <a:p>
            <a:r>
              <a:rPr lang="id-ID" dirty="0" smtClean="0"/>
              <a:t>C</a:t>
            </a:r>
            <a:r>
              <a:rPr lang="en-US" dirty="0" err="1" smtClean="0"/>
              <a:t>reate</a:t>
            </a:r>
            <a:r>
              <a:rPr lang="en-US" dirty="0" smtClean="0"/>
              <a:t> </a:t>
            </a:r>
            <a:r>
              <a:rPr lang="en-US" dirty="0"/>
              <a:t>a texture that uses the </a:t>
            </a:r>
            <a:r>
              <a:rPr lang="en-US" dirty="0" smtClean="0"/>
              <a:t>canvas</a:t>
            </a:r>
            <a:r>
              <a:rPr lang="id-ID" dirty="0" smtClean="0"/>
              <a:t> </a:t>
            </a:r>
            <a:r>
              <a:rPr lang="en-US" dirty="0" smtClean="0"/>
              <a:t>drawing </a:t>
            </a:r>
            <a:r>
              <a:rPr lang="en-US" dirty="0"/>
              <a:t>as its input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523" y="1667828"/>
            <a:ext cx="456247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1481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Canvas as a texture (cont.)</a:t>
            </a:r>
            <a:endParaRPr lang="en-US" dirty="0"/>
          </a:p>
        </p:txBody>
      </p:sp>
      <p:sp>
        <p:nvSpPr>
          <p:cNvPr id="3" name="Text Placeholder 2"/>
          <p:cNvSpPr>
            <a:spLocks noGrp="1"/>
          </p:cNvSpPr>
          <p:nvPr>
            <p:ph type="body" idx="1"/>
          </p:nvPr>
        </p:nvSpPr>
        <p:spPr/>
        <p:txBody>
          <a:bodyPr/>
          <a:lstStyle/>
          <a:p>
            <a:r>
              <a:rPr lang="id-ID" dirty="0" smtClean="0"/>
              <a:t>Render</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873" y="1606868"/>
            <a:ext cx="414337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025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Canvas as a bump map</a:t>
            </a:r>
            <a:endParaRPr lang="en-US" dirty="0"/>
          </a:p>
        </p:txBody>
      </p:sp>
      <p:sp>
        <p:nvSpPr>
          <p:cNvPr id="3" name="Text Placeholder 2"/>
          <p:cNvSpPr>
            <a:spLocks noGrp="1"/>
          </p:cNvSpPr>
          <p:nvPr>
            <p:ph type="body" idx="1"/>
          </p:nvPr>
        </p:nvSpPr>
        <p:spPr/>
        <p:txBody>
          <a:bodyPr/>
          <a:lstStyle/>
          <a:p>
            <a:r>
              <a:rPr lang="id-ID" dirty="0" smtClean="0"/>
              <a:t>Use perlin noise to randomly fill the canvas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190" y="1545590"/>
            <a:ext cx="52197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1561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Canvas as a bump map (cont.)</a:t>
            </a:r>
            <a:endParaRPr lang="en-US" dirty="0"/>
          </a:p>
        </p:txBody>
      </p:sp>
      <p:sp>
        <p:nvSpPr>
          <p:cNvPr id="3" name="Text Placeholder 2"/>
          <p:cNvSpPr>
            <a:spLocks noGrp="1"/>
          </p:cNvSpPr>
          <p:nvPr>
            <p:ph type="body" idx="1"/>
          </p:nvPr>
        </p:nvSpPr>
        <p:spPr/>
        <p:txBody>
          <a:bodyPr/>
          <a:lstStyle/>
          <a:p>
            <a:r>
              <a:rPr lang="id-ID" dirty="0" smtClean="0"/>
              <a:t>Use the canvas as a bump map</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678" y="1713548"/>
            <a:ext cx="42767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958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9700FB-B391-4920-A7B5-DF90217A019E}"/>
              </a:ext>
            </a:extLst>
          </p:cNvPr>
          <p:cNvSpPr>
            <a:spLocks noGrp="1"/>
          </p:cNvSpPr>
          <p:nvPr>
            <p:ph type="title"/>
          </p:nvPr>
        </p:nvSpPr>
        <p:spPr/>
        <p:txBody>
          <a:bodyPr/>
          <a:lstStyle/>
          <a:p>
            <a:r>
              <a:rPr lang="fi-FI" dirty="0"/>
              <a:t>Memuat tekstur dan menerapkannya</a:t>
            </a:r>
            <a:endParaRPr lang="en-US" dirty="0"/>
          </a:p>
        </p:txBody>
      </p:sp>
      <p:sp>
        <p:nvSpPr>
          <p:cNvPr id="3" name="Text Placeholder 2">
            <a:extLst>
              <a:ext uri="{FF2B5EF4-FFF2-40B4-BE49-F238E27FC236}">
                <a16:creationId xmlns:a16="http://schemas.microsoft.com/office/drawing/2014/main" xmlns="" id="{B48D940C-EA1A-43F0-B619-4F9AFBF2415E}"/>
              </a:ext>
            </a:extLst>
          </p:cNvPr>
          <p:cNvSpPr>
            <a:spLocks noGrp="1"/>
          </p:cNvSpPr>
          <p:nvPr>
            <p:ph type="body" idx="1"/>
          </p:nvPr>
        </p:nvSpPr>
        <p:spPr/>
        <p:txBody>
          <a:bodyPr/>
          <a:lstStyle/>
          <a:p>
            <a:r>
              <a:rPr lang="en-GB" dirty="0"/>
              <a:t>The most basic usage of a texture is when it's set as a map on a material. When you use this material to create a mesh, the mesh will be </a:t>
            </a:r>
            <a:r>
              <a:rPr lang="en-GB" dirty="0" err="1"/>
              <a:t>colored</a:t>
            </a:r>
            <a:r>
              <a:rPr lang="en-GB" dirty="0"/>
              <a:t> based on the supplied texture. </a:t>
            </a:r>
          </a:p>
          <a:p>
            <a:r>
              <a:rPr lang="en-GB" dirty="0"/>
              <a:t>You can use pretty much any image you'd like as a texture. The best results,  however, are when you use a square texture whose dimensions are a power of 2.  So dimensions such as 256 x 256, 512 x 512, 1024 x 1024, and so on work the best</a:t>
            </a:r>
          </a:p>
          <a:p>
            <a:r>
              <a:rPr lang="en-GB" dirty="0" err="1"/>
              <a:t>Contoh</a:t>
            </a:r>
            <a:r>
              <a:rPr lang="en-GB" dirty="0"/>
              <a:t> Square Texture:</a:t>
            </a:r>
          </a:p>
          <a:p>
            <a:endParaRPr lang="en-US" dirty="0"/>
          </a:p>
        </p:txBody>
      </p:sp>
      <p:pic>
        <p:nvPicPr>
          <p:cNvPr id="4" name="Picture 3">
            <a:extLst>
              <a:ext uri="{FF2B5EF4-FFF2-40B4-BE49-F238E27FC236}">
                <a16:creationId xmlns:a16="http://schemas.microsoft.com/office/drawing/2014/main" xmlns="" id="{3B804CAC-8F82-4E92-B7B5-03A15C927973}"/>
              </a:ext>
            </a:extLst>
          </p:cNvPr>
          <p:cNvPicPr>
            <a:picLocks noChangeAspect="1"/>
          </p:cNvPicPr>
          <p:nvPr/>
        </p:nvPicPr>
        <p:blipFill>
          <a:blip r:embed="rId2"/>
          <a:stretch>
            <a:fillRect/>
          </a:stretch>
        </p:blipFill>
        <p:spPr>
          <a:xfrm>
            <a:off x="3584947" y="3517375"/>
            <a:ext cx="1349843" cy="1275229"/>
          </a:xfrm>
          <a:prstGeom prst="rect">
            <a:avLst/>
          </a:prstGeom>
        </p:spPr>
      </p:pic>
    </p:spTree>
    <p:extLst>
      <p:ext uri="{BB962C8B-B14F-4D97-AF65-F5344CB8AC3E}">
        <p14:creationId xmlns:p14="http://schemas.microsoft.com/office/powerpoint/2010/main" val="809574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AF2D6-1FB7-4728-B9B9-0BE2C82797F5}"/>
              </a:ext>
            </a:extLst>
          </p:cNvPr>
          <p:cNvSpPr>
            <a:spLocks noGrp="1"/>
          </p:cNvSpPr>
          <p:nvPr>
            <p:ph type="title"/>
          </p:nvPr>
        </p:nvSpPr>
        <p:spPr/>
        <p:txBody>
          <a:bodyPr/>
          <a:lstStyle/>
          <a:p>
            <a:r>
              <a:rPr lang="en-US" dirty="0"/>
              <a:t>Using the output from a video as a texture </a:t>
            </a:r>
            <a:endParaRPr lang="id-ID" dirty="0"/>
          </a:p>
        </p:txBody>
      </p:sp>
      <p:pic>
        <p:nvPicPr>
          <p:cNvPr id="4" name="Picture 3">
            <a:extLst>
              <a:ext uri="{FF2B5EF4-FFF2-40B4-BE49-F238E27FC236}">
                <a16:creationId xmlns:a16="http://schemas.microsoft.com/office/drawing/2014/main" xmlns="" id="{E34646AC-784E-4E1A-98D1-8E68AA0B8CC1}"/>
              </a:ext>
            </a:extLst>
          </p:cNvPr>
          <p:cNvPicPr>
            <a:picLocks noChangeAspect="1"/>
          </p:cNvPicPr>
          <p:nvPr/>
        </p:nvPicPr>
        <p:blipFill>
          <a:blip r:embed="rId2"/>
          <a:stretch>
            <a:fillRect/>
          </a:stretch>
        </p:blipFill>
        <p:spPr>
          <a:xfrm>
            <a:off x="997026" y="1225030"/>
            <a:ext cx="7149947" cy="3423181"/>
          </a:xfrm>
          <a:prstGeom prst="rect">
            <a:avLst/>
          </a:prstGeom>
        </p:spPr>
      </p:pic>
    </p:spTree>
    <p:extLst>
      <p:ext uri="{BB962C8B-B14F-4D97-AF65-F5344CB8AC3E}">
        <p14:creationId xmlns:p14="http://schemas.microsoft.com/office/powerpoint/2010/main" val="472805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A92EE218-11B9-4483-9786-FD1A25930D34}"/>
              </a:ext>
            </a:extLst>
          </p:cNvPr>
          <p:cNvSpPr>
            <a:spLocks noGrp="1"/>
          </p:cNvSpPr>
          <p:nvPr>
            <p:ph type="body" idx="1"/>
          </p:nvPr>
        </p:nvSpPr>
        <p:spPr>
          <a:xfrm>
            <a:off x="311700" y="286439"/>
            <a:ext cx="8520600" cy="4282436"/>
          </a:xfrm>
        </p:spPr>
        <p:txBody>
          <a:bodyPr/>
          <a:lstStyle/>
          <a:p>
            <a:r>
              <a:rPr lang="en-US" sz="1600" dirty="0"/>
              <a:t>Using video as input for a texture is, just like using the canvas element, very easy. First off, we need to have a video element to play the video:</a:t>
            </a:r>
            <a:endParaRPr lang="id-ID" sz="1600" dirty="0"/>
          </a:p>
          <a:p>
            <a:endParaRPr lang="id-ID" sz="1600" dirty="0"/>
          </a:p>
          <a:p>
            <a:endParaRPr lang="id-ID" sz="1600" dirty="0"/>
          </a:p>
          <a:p>
            <a:endParaRPr lang="id-ID" sz="1600" dirty="0"/>
          </a:p>
          <a:p>
            <a:endParaRPr lang="id-ID" sz="1600" dirty="0"/>
          </a:p>
          <a:p>
            <a:endParaRPr lang="id-ID" sz="1600" dirty="0"/>
          </a:p>
          <a:p>
            <a:pPr marL="114300" indent="0">
              <a:buNone/>
            </a:pPr>
            <a:endParaRPr lang="id-ID" sz="1600" dirty="0"/>
          </a:p>
          <a:p>
            <a:r>
              <a:rPr lang="en-US" sz="1600" dirty="0"/>
              <a:t>This was just a basic HTML5 video element that we set to automatically play. Next, we can configure Three.js to use this video as an input for a texture, as follows:</a:t>
            </a:r>
            <a:endParaRPr lang="id-ID" sz="1600" dirty="0"/>
          </a:p>
          <a:p>
            <a:endParaRPr lang="id-ID" dirty="0"/>
          </a:p>
        </p:txBody>
      </p:sp>
      <p:pic>
        <p:nvPicPr>
          <p:cNvPr id="4" name="Picture 3">
            <a:extLst>
              <a:ext uri="{FF2B5EF4-FFF2-40B4-BE49-F238E27FC236}">
                <a16:creationId xmlns:a16="http://schemas.microsoft.com/office/drawing/2014/main" xmlns="" id="{C48260EB-7150-47F2-A9C9-C6542D4167A9}"/>
              </a:ext>
            </a:extLst>
          </p:cNvPr>
          <p:cNvPicPr>
            <a:picLocks noChangeAspect="1"/>
          </p:cNvPicPr>
          <p:nvPr/>
        </p:nvPicPr>
        <p:blipFill>
          <a:blip r:embed="rId2"/>
          <a:stretch>
            <a:fillRect/>
          </a:stretch>
        </p:blipFill>
        <p:spPr>
          <a:xfrm>
            <a:off x="2036883" y="1162653"/>
            <a:ext cx="4518153" cy="1265004"/>
          </a:xfrm>
          <a:prstGeom prst="rect">
            <a:avLst/>
          </a:prstGeom>
        </p:spPr>
      </p:pic>
      <p:pic>
        <p:nvPicPr>
          <p:cNvPr id="5" name="Picture 4">
            <a:extLst>
              <a:ext uri="{FF2B5EF4-FFF2-40B4-BE49-F238E27FC236}">
                <a16:creationId xmlns:a16="http://schemas.microsoft.com/office/drawing/2014/main" xmlns="" id="{BCDA62F0-3479-4C87-BA9D-17E4E359AAC5}"/>
              </a:ext>
            </a:extLst>
          </p:cNvPr>
          <p:cNvPicPr>
            <a:picLocks noChangeAspect="1"/>
          </p:cNvPicPr>
          <p:nvPr/>
        </p:nvPicPr>
        <p:blipFill>
          <a:blip r:embed="rId3"/>
          <a:stretch>
            <a:fillRect/>
          </a:stretch>
        </p:blipFill>
        <p:spPr>
          <a:xfrm>
            <a:off x="2036883" y="3367488"/>
            <a:ext cx="5070234" cy="1105359"/>
          </a:xfrm>
          <a:prstGeom prst="rect">
            <a:avLst/>
          </a:prstGeom>
        </p:spPr>
      </p:pic>
    </p:spTree>
    <p:extLst>
      <p:ext uri="{BB962C8B-B14F-4D97-AF65-F5344CB8AC3E}">
        <p14:creationId xmlns:p14="http://schemas.microsoft.com/office/powerpoint/2010/main" val="3162608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39E9246-AD67-4A66-A99F-046D6CF12401}"/>
              </a:ext>
            </a:extLst>
          </p:cNvPr>
          <p:cNvSpPr>
            <a:spLocks noGrp="1"/>
          </p:cNvSpPr>
          <p:nvPr>
            <p:ph type="body" idx="1"/>
          </p:nvPr>
        </p:nvSpPr>
        <p:spPr>
          <a:xfrm>
            <a:off x="311700" y="462708"/>
            <a:ext cx="8520600" cy="4106167"/>
          </a:xfrm>
        </p:spPr>
        <p:txBody>
          <a:bodyPr/>
          <a:lstStyle/>
          <a:p>
            <a:r>
              <a:rPr lang="en-US" dirty="0"/>
              <a:t>All that is left to do now is create a mesh and set the texture. In this example, we've used </a:t>
            </a:r>
            <a:r>
              <a:rPr lang="en-US" dirty="0" err="1"/>
              <a:t>MeshFaceMaterial</a:t>
            </a:r>
            <a:r>
              <a:rPr lang="en-US" dirty="0"/>
              <a:t> together with </a:t>
            </a:r>
            <a:r>
              <a:rPr lang="en-US" dirty="0" err="1"/>
              <a:t>MeshBasicMateria</a:t>
            </a:r>
            <a:endParaRPr lang="id-ID" dirty="0"/>
          </a:p>
          <a:p>
            <a:endParaRPr lang="id-ID" dirty="0"/>
          </a:p>
          <a:p>
            <a:endParaRPr lang="id-ID" dirty="0"/>
          </a:p>
          <a:p>
            <a:endParaRPr lang="id-ID" dirty="0"/>
          </a:p>
          <a:p>
            <a:endParaRPr lang="id-ID" dirty="0"/>
          </a:p>
          <a:p>
            <a:endParaRPr lang="id-ID" dirty="0"/>
          </a:p>
          <a:p>
            <a:endParaRPr lang="id-ID" dirty="0"/>
          </a:p>
          <a:p>
            <a:endParaRPr lang="id-ID" dirty="0"/>
          </a:p>
          <a:p>
            <a:endParaRPr lang="id-ID" dirty="0"/>
          </a:p>
          <a:p>
            <a:r>
              <a:rPr lang="id-ID" dirty="0"/>
              <a:t>Make sure</a:t>
            </a:r>
            <a:r>
              <a:rPr lang="en-US" dirty="0"/>
              <a:t> that in our render loop, we update the texture</a:t>
            </a:r>
            <a:r>
              <a:rPr lang="id-ID" dirty="0"/>
              <a:t>, as follow:</a:t>
            </a:r>
            <a:r>
              <a:rPr lang="en-US" dirty="0"/>
              <a:t> </a:t>
            </a:r>
            <a:endParaRPr lang="id-ID" dirty="0"/>
          </a:p>
        </p:txBody>
      </p:sp>
      <p:pic>
        <p:nvPicPr>
          <p:cNvPr id="4" name="Picture 3">
            <a:extLst>
              <a:ext uri="{FF2B5EF4-FFF2-40B4-BE49-F238E27FC236}">
                <a16:creationId xmlns:a16="http://schemas.microsoft.com/office/drawing/2014/main" xmlns="" id="{22103D16-272D-497C-BD04-B5EB871CD972}"/>
              </a:ext>
            </a:extLst>
          </p:cNvPr>
          <p:cNvPicPr>
            <a:picLocks noChangeAspect="1"/>
          </p:cNvPicPr>
          <p:nvPr/>
        </p:nvPicPr>
        <p:blipFill>
          <a:blip r:embed="rId3"/>
          <a:stretch>
            <a:fillRect/>
          </a:stretch>
        </p:blipFill>
        <p:spPr>
          <a:xfrm>
            <a:off x="1411744" y="1343311"/>
            <a:ext cx="4801770" cy="2159936"/>
          </a:xfrm>
          <a:prstGeom prst="rect">
            <a:avLst/>
          </a:prstGeom>
        </p:spPr>
      </p:pic>
      <p:pic>
        <p:nvPicPr>
          <p:cNvPr id="5" name="Picture 4">
            <a:extLst>
              <a:ext uri="{FF2B5EF4-FFF2-40B4-BE49-F238E27FC236}">
                <a16:creationId xmlns:a16="http://schemas.microsoft.com/office/drawing/2014/main" xmlns="" id="{1856D8A8-A4B5-4439-B901-FBA0EB76CFE6}"/>
              </a:ext>
            </a:extLst>
          </p:cNvPr>
          <p:cNvPicPr>
            <a:picLocks noChangeAspect="1"/>
          </p:cNvPicPr>
          <p:nvPr/>
        </p:nvPicPr>
        <p:blipFill>
          <a:blip r:embed="rId4"/>
          <a:stretch>
            <a:fillRect/>
          </a:stretch>
        </p:blipFill>
        <p:spPr>
          <a:xfrm>
            <a:off x="1411744" y="4156993"/>
            <a:ext cx="4248150" cy="647700"/>
          </a:xfrm>
          <a:prstGeom prst="rect">
            <a:avLst/>
          </a:prstGeom>
        </p:spPr>
      </p:pic>
    </p:spTree>
    <p:extLst>
      <p:ext uri="{BB962C8B-B14F-4D97-AF65-F5344CB8AC3E}">
        <p14:creationId xmlns:p14="http://schemas.microsoft.com/office/powerpoint/2010/main" val="85071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B25AD15-6AB0-4014-849D-ED9CD8028F75}"/>
              </a:ext>
            </a:extLst>
          </p:cNvPr>
          <p:cNvSpPr>
            <a:spLocks noGrp="1"/>
          </p:cNvSpPr>
          <p:nvPr>
            <p:ph type="body" idx="1"/>
          </p:nvPr>
        </p:nvSpPr>
        <p:spPr>
          <a:xfrm>
            <a:off x="311700" y="392311"/>
            <a:ext cx="8520600" cy="3416400"/>
          </a:xfrm>
        </p:spPr>
        <p:txBody>
          <a:bodyPr/>
          <a:lstStyle/>
          <a:p>
            <a:pPr marL="114300" indent="0">
              <a:buNone/>
            </a:pPr>
            <a:r>
              <a:rPr lang="id-ID" dirty="0"/>
              <a:t>Alternative </a:t>
            </a:r>
          </a:p>
          <a:p>
            <a:r>
              <a:rPr lang="en-US" dirty="0"/>
              <a:t>In Three.js version r69, a texture specifically for dealing with videos was introduced. This texture (</a:t>
            </a:r>
            <a:r>
              <a:rPr lang="en-US" dirty="0" err="1"/>
              <a:t>THREE.VideoTexture</a:t>
            </a:r>
            <a:r>
              <a:rPr lang="en-US" dirty="0"/>
              <a:t>) wraps the code you've seen in this section, and you can use the </a:t>
            </a:r>
            <a:r>
              <a:rPr lang="en-US" dirty="0" err="1"/>
              <a:t>THREE.VideoTexture</a:t>
            </a:r>
            <a:r>
              <a:rPr lang="en-US" dirty="0"/>
              <a:t> approach as an alternative</a:t>
            </a:r>
            <a:endParaRPr lang="id-ID" dirty="0"/>
          </a:p>
        </p:txBody>
      </p:sp>
      <p:pic>
        <p:nvPicPr>
          <p:cNvPr id="4" name="Picture 3">
            <a:extLst>
              <a:ext uri="{FF2B5EF4-FFF2-40B4-BE49-F238E27FC236}">
                <a16:creationId xmlns:a16="http://schemas.microsoft.com/office/drawing/2014/main" xmlns="" id="{A0E6D975-8AE1-4A15-9DC6-018A21AC4B0E}"/>
              </a:ext>
            </a:extLst>
          </p:cNvPr>
          <p:cNvPicPr>
            <a:picLocks noChangeAspect="1"/>
          </p:cNvPicPr>
          <p:nvPr/>
        </p:nvPicPr>
        <p:blipFill>
          <a:blip r:embed="rId2"/>
          <a:stretch>
            <a:fillRect/>
          </a:stretch>
        </p:blipFill>
        <p:spPr>
          <a:xfrm>
            <a:off x="599844" y="2447982"/>
            <a:ext cx="7584445" cy="967247"/>
          </a:xfrm>
          <a:prstGeom prst="rect">
            <a:avLst/>
          </a:prstGeom>
        </p:spPr>
      </p:pic>
    </p:spTree>
    <p:extLst>
      <p:ext uri="{BB962C8B-B14F-4D97-AF65-F5344CB8AC3E}">
        <p14:creationId xmlns:p14="http://schemas.microsoft.com/office/powerpoint/2010/main" val="99637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655AE65-BB70-4A47-8DFC-46840249B1A7}"/>
              </a:ext>
            </a:extLst>
          </p:cNvPr>
          <p:cNvSpPr>
            <a:spLocks noGrp="1"/>
          </p:cNvSpPr>
          <p:nvPr>
            <p:ph type="body" idx="1"/>
          </p:nvPr>
        </p:nvSpPr>
        <p:spPr>
          <a:xfrm>
            <a:off x="311700" y="376518"/>
            <a:ext cx="8520600" cy="4450976"/>
          </a:xfrm>
        </p:spPr>
        <p:txBody>
          <a:bodyPr/>
          <a:lstStyle/>
          <a:p>
            <a:r>
              <a:rPr lang="en-GB" dirty="0"/>
              <a:t>You can specify how the texture is magnified by setting the </a:t>
            </a:r>
            <a:r>
              <a:rPr lang="en-GB" i="1" dirty="0" err="1"/>
              <a:t>magFilter</a:t>
            </a:r>
            <a:r>
              <a:rPr lang="en-GB" dirty="0"/>
              <a:t> property and how it is minified with the </a:t>
            </a:r>
            <a:r>
              <a:rPr lang="en-GB" i="1" dirty="0" err="1"/>
              <a:t>minFilter</a:t>
            </a:r>
            <a:r>
              <a:rPr lang="en-GB" dirty="0"/>
              <a:t> property.</a:t>
            </a:r>
            <a:endParaRPr lang="en-US" dirty="0"/>
          </a:p>
        </p:txBody>
      </p:sp>
      <p:pic>
        <p:nvPicPr>
          <p:cNvPr id="4" name="Picture 3">
            <a:extLst>
              <a:ext uri="{FF2B5EF4-FFF2-40B4-BE49-F238E27FC236}">
                <a16:creationId xmlns:a16="http://schemas.microsoft.com/office/drawing/2014/main" xmlns="" id="{3B700BDE-ABC0-4456-9AEC-CB39F4C76D68}"/>
              </a:ext>
            </a:extLst>
          </p:cNvPr>
          <p:cNvPicPr>
            <a:picLocks noChangeAspect="1"/>
          </p:cNvPicPr>
          <p:nvPr/>
        </p:nvPicPr>
        <p:blipFill>
          <a:blip r:embed="rId2"/>
          <a:stretch>
            <a:fillRect/>
          </a:stretch>
        </p:blipFill>
        <p:spPr>
          <a:xfrm>
            <a:off x="909637" y="1249176"/>
            <a:ext cx="6181725" cy="1838325"/>
          </a:xfrm>
          <a:prstGeom prst="rect">
            <a:avLst/>
          </a:prstGeom>
        </p:spPr>
      </p:pic>
    </p:spTree>
    <p:extLst>
      <p:ext uri="{BB962C8B-B14F-4D97-AF65-F5344CB8AC3E}">
        <p14:creationId xmlns:p14="http://schemas.microsoft.com/office/powerpoint/2010/main" val="3704710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B2247CD-ADE0-4595-BFF3-5C4D299E938F}"/>
              </a:ext>
            </a:extLst>
          </p:cNvPr>
          <p:cNvSpPr>
            <a:spLocks noGrp="1"/>
          </p:cNvSpPr>
          <p:nvPr>
            <p:ph type="body" idx="1"/>
          </p:nvPr>
        </p:nvSpPr>
        <p:spPr>
          <a:xfrm>
            <a:off x="311700" y="359099"/>
            <a:ext cx="8520600" cy="3416400"/>
          </a:xfrm>
        </p:spPr>
        <p:txBody>
          <a:bodyPr/>
          <a:lstStyle/>
          <a:p>
            <a:r>
              <a:rPr lang="en-GB" dirty="0"/>
              <a:t>Mipmap is a set of texture images, each half the size of the previous one. These are created when you load the texture and allow much smoother filtering. So, when you've got a square texture  (as a power of 2), you can use a couple of additional approaches for better filtering. </a:t>
            </a:r>
            <a:endParaRPr lang="en-US" dirty="0"/>
          </a:p>
        </p:txBody>
      </p:sp>
      <p:pic>
        <p:nvPicPr>
          <p:cNvPr id="4" name="Picture 3">
            <a:extLst>
              <a:ext uri="{FF2B5EF4-FFF2-40B4-BE49-F238E27FC236}">
                <a16:creationId xmlns:a16="http://schemas.microsoft.com/office/drawing/2014/main" xmlns="" id="{1125BAD8-16F0-4EA6-8114-4945E3A397F2}"/>
              </a:ext>
            </a:extLst>
          </p:cNvPr>
          <p:cNvPicPr>
            <a:picLocks noChangeAspect="1"/>
          </p:cNvPicPr>
          <p:nvPr/>
        </p:nvPicPr>
        <p:blipFill>
          <a:blip r:embed="rId2"/>
          <a:stretch>
            <a:fillRect/>
          </a:stretch>
        </p:blipFill>
        <p:spPr>
          <a:xfrm>
            <a:off x="0" y="1782704"/>
            <a:ext cx="4572000" cy="3142842"/>
          </a:xfrm>
          <a:prstGeom prst="rect">
            <a:avLst/>
          </a:prstGeom>
        </p:spPr>
      </p:pic>
      <p:pic>
        <p:nvPicPr>
          <p:cNvPr id="5" name="Picture 4">
            <a:extLst>
              <a:ext uri="{FF2B5EF4-FFF2-40B4-BE49-F238E27FC236}">
                <a16:creationId xmlns:a16="http://schemas.microsoft.com/office/drawing/2014/main" xmlns="" id="{015A3A09-1086-4270-B856-31878C854DCF}"/>
              </a:ext>
            </a:extLst>
          </p:cNvPr>
          <p:cNvPicPr>
            <a:picLocks noChangeAspect="1"/>
          </p:cNvPicPr>
          <p:nvPr/>
        </p:nvPicPr>
        <p:blipFill>
          <a:blip r:embed="rId3"/>
          <a:stretch>
            <a:fillRect/>
          </a:stretch>
        </p:blipFill>
        <p:spPr>
          <a:xfrm>
            <a:off x="4572000" y="1782704"/>
            <a:ext cx="4572000" cy="1412501"/>
          </a:xfrm>
          <a:prstGeom prst="rect">
            <a:avLst/>
          </a:prstGeom>
        </p:spPr>
      </p:pic>
    </p:spTree>
    <p:extLst>
      <p:ext uri="{BB962C8B-B14F-4D97-AF65-F5344CB8AC3E}">
        <p14:creationId xmlns:p14="http://schemas.microsoft.com/office/powerpoint/2010/main" val="2723434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67BE6A-6958-43CC-A49B-8882D151BDEE}"/>
              </a:ext>
            </a:extLst>
          </p:cNvPr>
          <p:cNvSpPr>
            <a:spLocks noGrp="1"/>
          </p:cNvSpPr>
          <p:nvPr>
            <p:ph type="title"/>
          </p:nvPr>
        </p:nvSpPr>
        <p:spPr/>
        <p:txBody>
          <a:bodyPr/>
          <a:lstStyle/>
          <a:p>
            <a:r>
              <a:rPr lang="en-US" dirty="0"/>
              <a:t>How To </a:t>
            </a:r>
            <a:r>
              <a:rPr lang="en-US" sz="2000" strike="sngStrike" dirty="0">
                <a:solidFill>
                  <a:schemeClr val="bg2"/>
                </a:solidFill>
              </a:rPr>
              <a:t>Lewd</a:t>
            </a:r>
            <a:r>
              <a:rPr lang="en-US" dirty="0">
                <a:solidFill>
                  <a:schemeClr val="tx2"/>
                </a:solidFill>
              </a:rPr>
              <a:t> </a:t>
            </a:r>
            <a:r>
              <a:rPr lang="en-US" dirty="0"/>
              <a:t>Load A Texture</a:t>
            </a:r>
            <a:endParaRPr lang="en-US" strike="sngStrike" dirty="0"/>
          </a:p>
        </p:txBody>
      </p:sp>
      <p:pic>
        <p:nvPicPr>
          <p:cNvPr id="6" name="Picture 5">
            <a:extLst>
              <a:ext uri="{FF2B5EF4-FFF2-40B4-BE49-F238E27FC236}">
                <a16:creationId xmlns:a16="http://schemas.microsoft.com/office/drawing/2014/main" xmlns="" id="{D135B0F3-B354-40A9-952A-E6D20D8C440E}"/>
              </a:ext>
            </a:extLst>
          </p:cNvPr>
          <p:cNvPicPr>
            <a:picLocks noChangeAspect="1"/>
          </p:cNvPicPr>
          <p:nvPr/>
        </p:nvPicPr>
        <p:blipFill>
          <a:blip r:embed="rId2"/>
          <a:stretch>
            <a:fillRect/>
          </a:stretch>
        </p:blipFill>
        <p:spPr>
          <a:xfrm>
            <a:off x="1848130" y="1576387"/>
            <a:ext cx="5057775" cy="1990725"/>
          </a:xfrm>
          <a:prstGeom prst="rect">
            <a:avLst/>
          </a:prstGeom>
        </p:spPr>
      </p:pic>
      <p:sp>
        <p:nvSpPr>
          <p:cNvPr id="3" name="Text Placeholder 2">
            <a:extLst>
              <a:ext uri="{FF2B5EF4-FFF2-40B4-BE49-F238E27FC236}">
                <a16:creationId xmlns:a16="http://schemas.microsoft.com/office/drawing/2014/main" xmlns="" id="{83CC731E-2DB6-4B67-A5F5-836D6EC54A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0190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7D5756-6402-4AED-B5E3-7E7BB7C3BD27}"/>
              </a:ext>
            </a:extLst>
          </p:cNvPr>
          <p:cNvSpPr>
            <a:spLocks noGrp="1"/>
          </p:cNvSpPr>
          <p:nvPr>
            <p:ph type="title"/>
          </p:nvPr>
        </p:nvSpPr>
        <p:spPr/>
        <p:txBody>
          <a:bodyPr/>
          <a:lstStyle/>
          <a:p>
            <a:r>
              <a:rPr lang="en-US" dirty="0"/>
              <a:t>How To </a:t>
            </a:r>
            <a:r>
              <a:rPr lang="en-US" sz="2000" strike="sngStrike" dirty="0">
                <a:solidFill>
                  <a:schemeClr val="bg2"/>
                </a:solidFill>
              </a:rPr>
              <a:t>Lewd</a:t>
            </a:r>
            <a:r>
              <a:rPr lang="en-US" dirty="0">
                <a:solidFill>
                  <a:schemeClr val="tx2"/>
                </a:solidFill>
              </a:rPr>
              <a:t> </a:t>
            </a:r>
            <a:r>
              <a:rPr lang="en-US" dirty="0"/>
              <a:t>Load A Texture Continuation</a:t>
            </a:r>
          </a:p>
        </p:txBody>
      </p:sp>
      <p:pic>
        <p:nvPicPr>
          <p:cNvPr id="4" name="Picture 3">
            <a:extLst>
              <a:ext uri="{FF2B5EF4-FFF2-40B4-BE49-F238E27FC236}">
                <a16:creationId xmlns:a16="http://schemas.microsoft.com/office/drawing/2014/main" xmlns="" id="{91CA01B2-2449-4200-8E3D-02BD34C7E64C}"/>
              </a:ext>
            </a:extLst>
          </p:cNvPr>
          <p:cNvPicPr>
            <a:picLocks noChangeAspect="1"/>
          </p:cNvPicPr>
          <p:nvPr/>
        </p:nvPicPr>
        <p:blipFill>
          <a:blip r:embed="rId2"/>
          <a:stretch>
            <a:fillRect/>
          </a:stretch>
        </p:blipFill>
        <p:spPr>
          <a:xfrm>
            <a:off x="311700" y="1085239"/>
            <a:ext cx="3343931" cy="3937237"/>
          </a:xfrm>
          <a:prstGeom prst="rect">
            <a:avLst/>
          </a:prstGeom>
        </p:spPr>
      </p:pic>
      <p:pic>
        <p:nvPicPr>
          <p:cNvPr id="5" name="Picture 4">
            <a:extLst>
              <a:ext uri="{FF2B5EF4-FFF2-40B4-BE49-F238E27FC236}">
                <a16:creationId xmlns:a16="http://schemas.microsoft.com/office/drawing/2014/main" xmlns="" id="{51C575B9-CAA9-4615-B31C-743DE05C2B64}"/>
              </a:ext>
            </a:extLst>
          </p:cNvPr>
          <p:cNvPicPr>
            <a:picLocks noChangeAspect="1"/>
          </p:cNvPicPr>
          <p:nvPr/>
        </p:nvPicPr>
        <p:blipFill>
          <a:blip r:embed="rId3"/>
          <a:stretch>
            <a:fillRect/>
          </a:stretch>
        </p:blipFill>
        <p:spPr>
          <a:xfrm>
            <a:off x="4049089" y="1085239"/>
            <a:ext cx="3931740" cy="1975013"/>
          </a:xfrm>
          <a:prstGeom prst="rect">
            <a:avLst/>
          </a:prstGeom>
        </p:spPr>
      </p:pic>
    </p:spTree>
    <p:extLst>
      <p:ext uri="{BB962C8B-B14F-4D97-AF65-F5344CB8AC3E}">
        <p14:creationId xmlns:p14="http://schemas.microsoft.com/office/powerpoint/2010/main" val="1429336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8AEE85-F7D9-4B42-9F6F-3C14AF992229}"/>
              </a:ext>
            </a:extLst>
          </p:cNvPr>
          <p:cNvSpPr>
            <a:spLocks noGrp="1"/>
          </p:cNvSpPr>
          <p:nvPr>
            <p:ph type="title"/>
          </p:nvPr>
        </p:nvSpPr>
        <p:spPr/>
        <p:txBody>
          <a:bodyPr/>
          <a:lstStyle/>
          <a:p>
            <a:r>
              <a:rPr lang="en-GB" sz="2000" dirty="0"/>
              <a:t>Using bump and normal maps to apply depth and detail to a mesh </a:t>
            </a:r>
          </a:p>
        </p:txBody>
      </p:sp>
      <p:sp>
        <p:nvSpPr>
          <p:cNvPr id="3" name="Text Placeholder 2">
            <a:extLst>
              <a:ext uri="{FF2B5EF4-FFF2-40B4-BE49-F238E27FC236}">
                <a16:creationId xmlns:a16="http://schemas.microsoft.com/office/drawing/2014/main" xmlns="" id="{8B20AC74-C85D-4F36-9434-1B1EDB90732E}"/>
              </a:ext>
            </a:extLst>
          </p:cNvPr>
          <p:cNvSpPr>
            <a:spLocks noGrp="1"/>
          </p:cNvSpPr>
          <p:nvPr>
            <p:ph type="body" idx="1"/>
          </p:nvPr>
        </p:nvSpPr>
        <p:spPr>
          <a:xfrm>
            <a:off x="311700" y="1167775"/>
            <a:ext cx="8520600" cy="3416400"/>
          </a:xfrm>
        </p:spPr>
        <p:txBody>
          <a:bodyPr/>
          <a:lstStyle/>
          <a:p>
            <a:pPr>
              <a:buFont typeface="Courier New" panose="02070309020205020404" pitchFamily="49" charset="0"/>
              <a:buChar char="o"/>
            </a:pPr>
            <a:r>
              <a:rPr lang="en-GB" sz="2000" dirty="0">
                <a:solidFill>
                  <a:schemeClr val="accent1">
                    <a:lumMod val="20000"/>
                    <a:lumOff val="80000"/>
                  </a:schemeClr>
                </a:solidFill>
              </a:rPr>
              <a:t>Using a bump map to create wrinkles </a:t>
            </a:r>
          </a:p>
          <a:p>
            <a:pPr>
              <a:buFont typeface="Courier New" panose="02070309020205020404" pitchFamily="49" charset="0"/>
              <a:buChar char="o"/>
            </a:pPr>
            <a:endParaRPr lang="en-GB" dirty="0">
              <a:solidFill>
                <a:schemeClr val="accent1">
                  <a:lumMod val="20000"/>
                  <a:lumOff val="80000"/>
                </a:schemeClr>
              </a:solidFill>
            </a:endParaRPr>
          </a:p>
          <a:p>
            <a:r>
              <a:rPr lang="en-GB" dirty="0"/>
              <a:t>A bump map is used to add more depth to a material.</a:t>
            </a:r>
          </a:p>
          <a:p>
            <a:r>
              <a:rPr lang="en-GB" dirty="0"/>
              <a:t>The intensity of the pixel defines the height of the bump. A bump map only  contains the relative height of a pixel. It doesn't say anything about the direction  of the slope. So the level of detail and perception of depth that you can reach with  a bump map is limited.</a:t>
            </a:r>
            <a:endParaRPr lang="en-US" dirty="0"/>
          </a:p>
        </p:txBody>
      </p:sp>
    </p:spTree>
    <p:extLst>
      <p:ext uri="{BB962C8B-B14F-4D97-AF65-F5344CB8AC3E}">
        <p14:creationId xmlns:p14="http://schemas.microsoft.com/office/powerpoint/2010/main" val="1673546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D37CA0F-E637-48E2-881F-C85F84A5730D}"/>
              </a:ext>
            </a:extLst>
          </p:cNvPr>
          <p:cNvSpPr>
            <a:spLocks noGrp="1"/>
          </p:cNvSpPr>
          <p:nvPr>
            <p:ph type="body" idx="1"/>
          </p:nvPr>
        </p:nvSpPr>
        <p:spPr>
          <a:xfrm>
            <a:off x="311700" y="470647"/>
            <a:ext cx="8520600" cy="4098228"/>
          </a:xfrm>
        </p:spPr>
        <p:txBody>
          <a:bodyPr/>
          <a:lstStyle/>
          <a:p>
            <a:r>
              <a:rPr lang="en-US" dirty="0"/>
              <a:t>How To Do That ?</a:t>
            </a:r>
          </a:p>
        </p:txBody>
      </p:sp>
      <p:pic>
        <p:nvPicPr>
          <p:cNvPr id="4" name="Picture 3">
            <a:extLst>
              <a:ext uri="{FF2B5EF4-FFF2-40B4-BE49-F238E27FC236}">
                <a16:creationId xmlns:a16="http://schemas.microsoft.com/office/drawing/2014/main" xmlns="" id="{449D8E0D-2C10-47A6-BBEE-66DB68B9B086}"/>
              </a:ext>
            </a:extLst>
          </p:cNvPr>
          <p:cNvPicPr>
            <a:picLocks noChangeAspect="1"/>
          </p:cNvPicPr>
          <p:nvPr/>
        </p:nvPicPr>
        <p:blipFill>
          <a:blip r:embed="rId2"/>
          <a:stretch>
            <a:fillRect/>
          </a:stretch>
        </p:blipFill>
        <p:spPr>
          <a:xfrm>
            <a:off x="1158688" y="1045509"/>
            <a:ext cx="6248400" cy="3200400"/>
          </a:xfrm>
          <a:prstGeom prst="rect">
            <a:avLst/>
          </a:prstGeom>
        </p:spPr>
      </p:pic>
    </p:spTree>
    <p:extLst>
      <p:ext uri="{BB962C8B-B14F-4D97-AF65-F5344CB8AC3E}">
        <p14:creationId xmlns:p14="http://schemas.microsoft.com/office/powerpoint/2010/main" val="1391670565"/>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1399</Words>
  <Application>Microsoft Office PowerPoint</Application>
  <PresentationFormat>On-screen Show (16:9)</PresentationFormat>
  <Paragraphs>97</Paragraphs>
  <Slides>33</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Courier New</vt:lpstr>
      <vt:lpstr>Simple Dark</vt:lpstr>
      <vt:lpstr>Working With Textures</vt:lpstr>
      <vt:lpstr>What We Will Learn :</vt:lpstr>
      <vt:lpstr>Memuat tekstur dan menerapkannya</vt:lpstr>
      <vt:lpstr>PowerPoint Presentation</vt:lpstr>
      <vt:lpstr>PowerPoint Presentation</vt:lpstr>
      <vt:lpstr>How To Lewd Load A Texture</vt:lpstr>
      <vt:lpstr>How To Lewd Load A Texture Continuation</vt:lpstr>
      <vt:lpstr>Using bump and normal maps to apply depth and detail to a mesh </vt:lpstr>
      <vt:lpstr>PowerPoint Presentation</vt:lpstr>
      <vt:lpstr>Creating fake shadows using a light map  </vt:lpstr>
      <vt:lpstr>PowerPoint Presentation</vt:lpstr>
      <vt:lpstr>Adding detailed reflection to a material using an environment map (static) </vt:lpstr>
      <vt:lpstr>How To Do That????</vt:lpstr>
      <vt:lpstr>PowerPoint Presentation</vt:lpstr>
      <vt:lpstr>PowerPoint Presentation</vt:lpstr>
      <vt:lpstr>PowerPoint Presentation</vt:lpstr>
      <vt:lpstr>Adding detailed reflection to a material using an environment map (Dynamic) </vt:lpstr>
      <vt:lpstr>PowerPoint Presentation</vt:lpstr>
      <vt:lpstr>PowerPoint Presentation</vt:lpstr>
      <vt:lpstr>PowerPoint Presentation</vt:lpstr>
      <vt:lpstr>Specular Map</vt:lpstr>
      <vt:lpstr>Custom UV Mapping</vt:lpstr>
      <vt:lpstr>Custom UV Mapping (cont.)</vt:lpstr>
      <vt:lpstr>Wrapping</vt:lpstr>
      <vt:lpstr>Canvas as a texture</vt:lpstr>
      <vt:lpstr>Canvas as a texture (cont.)</vt:lpstr>
      <vt:lpstr>Canvas as a texture (cont.)</vt:lpstr>
      <vt:lpstr>Canvas as a bump map</vt:lpstr>
      <vt:lpstr>Canvas as a bump map (cont.)</vt:lpstr>
      <vt:lpstr>Using the output from a video as a texture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Arino Jenynof</cp:lastModifiedBy>
  <cp:revision>31</cp:revision>
  <dcterms:modified xsi:type="dcterms:W3CDTF">2019-11-18T16:29:37Z</dcterms:modified>
</cp:coreProperties>
</file>